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Lst>
  <p:sldSz cy="10058400" cx="7772400"/>
  <p:notesSz cx="6858000" cy="9144000"/>
  <p:embeddedFontLst>
    <p:embeddedFont>
      <p:font typeface="Montserrat"/>
      <p:regular r:id="rId7"/>
      <p:bold r:id="rId8"/>
      <p:italic r:id="rId9"/>
      <p:boldItalic r:id="rId10"/>
    </p:embeddedFont>
    <p:embeddedFont>
      <p:font typeface="Montserrat Black"/>
      <p:bold r:id="rId11"/>
      <p:boldItalic r:id="rId12"/>
    </p:embeddedFont>
    <p:embeddedFont>
      <p:font typeface="Montserrat Light"/>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7" roundtripDataSignature="AMtx7miwOb72ncpiUyg6FrVt9wCfYJZJA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MontserratBlack-bold.fntdata"/><Relationship Id="rId10" Type="http://schemas.openxmlformats.org/officeDocument/2006/relationships/font" Target="fonts/Montserrat-boldItalic.fntdata"/><Relationship Id="rId13" Type="http://schemas.openxmlformats.org/officeDocument/2006/relationships/font" Target="fonts/MontserratLight-regular.fntdata"/><Relationship Id="rId12" Type="http://schemas.openxmlformats.org/officeDocument/2006/relationships/font" Target="fonts/MontserratBlack-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Montserrat-italic.fntdata"/><Relationship Id="rId15" Type="http://schemas.openxmlformats.org/officeDocument/2006/relationships/font" Target="fonts/MontserratLight-italic.fntdata"/><Relationship Id="rId14" Type="http://schemas.openxmlformats.org/officeDocument/2006/relationships/font" Target="fonts/MontserratLight-bold.fntdata"/><Relationship Id="rId17" Type="http://customschemas.google.com/relationships/presentationmetadata" Target="metadata"/><Relationship Id="rId16" Type="http://schemas.openxmlformats.org/officeDocument/2006/relationships/font" Target="fonts/MontserratLight-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font" Target="fonts/Montserrat-regular.fntdata"/><Relationship Id="rId8" Type="http://schemas.openxmlformats.org/officeDocument/2006/relationships/font" Target="fonts/Montserrat-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9" name="Google Shape;5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6" name="Google Shape;86;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9" name="Shape 9"/>
        <p:cNvGrpSpPr/>
        <p:nvPr/>
      </p:nvGrpSpPr>
      <p:grpSpPr>
        <a:xfrm>
          <a:off x="0" y="0"/>
          <a:ext cx="0" cy="0"/>
          <a:chOff x="0" y="0"/>
          <a:chExt cx="0" cy="0"/>
        </a:xfrm>
      </p:grpSpPr>
      <p:sp>
        <p:nvSpPr>
          <p:cNvPr id="10" name="Google Shape;10;p4"/>
          <p:cNvSpPr txBox="1"/>
          <p:nvPr>
            <p:ph type="title"/>
          </p:nvPr>
        </p:nvSpPr>
        <p:spPr>
          <a:xfrm>
            <a:off x="264600" y="1455840"/>
            <a:ext cx="7242120" cy="40136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 name="Google Shape;11;p4"/>
          <p:cNvSpPr txBox="1"/>
          <p:nvPr>
            <p:ph idx="1" type="subTitle"/>
          </p:nvPr>
        </p:nvSpPr>
        <p:spPr>
          <a:xfrm>
            <a:off x="388080" y="2352960"/>
            <a:ext cx="6994800" cy="58334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39" name="Shape 39"/>
        <p:cNvGrpSpPr/>
        <p:nvPr/>
      </p:nvGrpSpPr>
      <p:grpSpPr>
        <a:xfrm>
          <a:off x="0" y="0"/>
          <a:ext cx="0" cy="0"/>
          <a:chOff x="0" y="0"/>
          <a:chExt cx="0" cy="0"/>
        </a:xfrm>
      </p:grpSpPr>
      <p:sp>
        <p:nvSpPr>
          <p:cNvPr id="40" name="Google Shape;40;p13"/>
          <p:cNvSpPr txBox="1"/>
          <p:nvPr>
            <p:ph type="title"/>
          </p:nvPr>
        </p:nvSpPr>
        <p:spPr>
          <a:xfrm>
            <a:off x="264600" y="1455840"/>
            <a:ext cx="7242120" cy="40136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3"/>
          <p:cNvSpPr txBox="1"/>
          <p:nvPr>
            <p:ph idx="1" type="body"/>
          </p:nvPr>
        </p:nvSpPr>
        <p:spPr>
          <a:xfrm>
            <a:off x="388080" y="2352960"/>
            <a:ext cx="699480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2" name="Google Shape;42;p13"/>
          <p:cNvSpPr txBox="1"/>
          <p:nvPr>
            <p:ph idx="2" type="body"/>
          </p:nvPr>
        </p:nvSpPr>
        <p:spPr>
          <a:xfrm>
            <a:off x="388080" y="5400000"/>
            <a:ext cx="699480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3" name="Shape 43"/>
        <p:cNvGrpSpPr/>
        <p:nvPr/>
      </p:nvGrpSpPr>
      <p:grpSpPr>
        <a:xfrm>
          <a:off x="0" y="0"/>
          <a:ext cx="0" cy="0"/>
          <a:chOff x="0" y="0"/>
          <a:chExt cx="0" cy="0"/>
        </a:xfrm>
      </p:grpSpPr>
      <p:sp>
        <p:nvSpPr>
          <p:cNvPr id="44" name="Google Shape;44;p14"/>
          <p:cNvSpPr txBox="1"/>
          <p:nvPr>
            <p:ph type="title"/>
          </p:nvPr>
        </p:nvSpPr>
        <p:spPr>
          <a:xfrm>
            <a:off x="264600" y="1455840"/>
            <a:ext cx="7242120" cy="40136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14"/>
          <p:cNvSpPr txBox="1"/>
          <p:nvPr>
            <p:ph idx="1" type="body"/>
          </p:nvPr>
        </p:nvSpPr>
        <p:spPr>
          <a:xfrm>
            <a:off x="388080" y="2352960"/>
            <a:ext cx="3413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6" name="Google Shape;46;p14"/>
          <p:cNvSpPr txBox="1"/>
          <p:nvPr>
            <p:ph idx="2" type="body"/>
          </p:nvPr>
        </p:nvSpPr>
        <p:spPr>
          <a:xfrm>
            <a:off x="3972240" y="2352960"/>
            <a:ext cx="3413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7" name="Google Shape;47;p14"/>
          <p:cNvSpPr txBox="1"/>
          <p:nvPr>
            <p:ph idx="3" type="body"/>
          </p:nvPr>
        </p:nvSpPr>
        <p:spPr>
          <a:xfrm>
            <a:off x="388080" y="5400000"/>
            <a:ext cx="3413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8" name="Google Shape;48;p14"/>
          <p:cNvSpPr txBox="1"/>
          <p:nvPr>
            <p:ph idx="4" type="body"/>
          </p:nvPr>
        </p:nvSpPr>
        <p:spPr>
          <a:xfrm>
            <a:off x="3972240" y="5400000"/>
            <a:ext cx="3413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49" name="Shape 49"/>
        <p:cNvGrpSpPr/>
        <p:nvPr/>
      </p:nvGrpSpPr>
      <p:grpSpPr>
        <a:xfrm>
          <a:off x="0" y="0"/>
          <a:ext cx="0" cy="0"/>
          <a:chOff x="0" y="0"/>
          <a:chExt cx="0" cy="0"/>
        </a:xfrm>
      </p:grpSpPr>
      <p:sp>
        <p:nvSpPr>
          <p:cNvPr id="50" name="Google Shape;50;p15"/>
          <p:cNvSpPr txBox="1"/>
          <p:nvPr>
            <p:ph type="title"/>
          </p:nvPr>
        </p:nvSpPr>
        <p:spPr>
          <a:xfrm>
            <a:off x="264600" y="1455840"/>
            <a:ext cx="7242120" cy="40136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5"/>
          <p:cNvSpPr txBox="1"/>
          <p:nvPr>
            <p:ph idx="1" type="body"/>
          </p:nvPr>
        </p:nvSpPr>
        <p:spPr>
          <a:xfrm>
            <a:off x="388080" y="2352960"/>
            <a:ext cx="2252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52" name="Google Shape;52;p15"/>
          <p:cNvSpPr txBox="1"/>
          <p:nvPr>
            <p:ph idx="2" type="body"/>
          </p:nvPr>
        </p:nvSpPr>
        <p:spPr>
          <a:xfrm>
            <a:off x="2753280" y="2352960"/>
            <a:ext cx="2252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53" name="Google Shape;53;p15"/>
          <p:cNvSpPr txBox="1"/>
          <p:nvPr>
            <p:ph idx="3" type="body"/>
          </p:nvPr>
        </p:nvSpPr>
        <p:spPr>
          <a:xfrm>
            <a:off x="5118480" y="2352960"/>
            <a:ext cx="2252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54" name="Google Shape;54;p15"/>
          <p:cNvSpPr txBox="1"/>
          <p:nvPr>
            <p:ph idx="4" type="body"/>
          </p:nvPr>
        </p:nvSpPr>
        <p:spPr>
          <a:xfrm>
            <a:off x="388080" y="5400000"/>
            <a:ext cx="2252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55" name="Google Shape;55;p15"/>
          <p:cNvSpPr txBox="1"/>
          <p:nvPr>
            <p:ph idx="5" type="body"/>
          </p:nvPr>
        </p:nvSpPr>
        <p:spPr>
          <a:xfrm>
            <a:off x="2753280" y="5400000"/>
            <a:ext cx="2252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56" name="Google Shape;56;p15"/>
          <p:cNvSpPr txBox="1"/>
          <p:nvPr>
            <p:ph idx="6" type="body"/>
          </p:nvPr>
        </p:nvSpPr>
        <p:spPr>
          <a:xfrm>
            <a:off x="5118480" y="5400000"/>
            <a:ext cx="2252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2" name="Shape 12"/>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3" name="Shape 13"/>
        <p:cNvGrpSpPr/>
        <p:nvPr/>
      </p:nvGrpSpPr>
      <p:grpSpPr>
        <a:xfrm>
          <a:off x="0" y="0"/>
          <a:ext cx="0" cy="0"/>
          <a:chOff x="0" y="0"/>
          <a:chExt cx="0" cy="0"/>
        </a:xfrm>
      </p:grpSpPr>
      <p:sp>
        <p:nvSpPr>
          <p:cNvPr id="14" name="Google Shape;14;p6"/>
          <p:cNvSpPr txBox="1"/>
          <p:nvPr>
            <p:ph type="title"/>
          </p:nvPr>
        </p:nvSpPr>
        <p:spPr>
          <a:xfrm>
            <a:off x="264600" y="1455840"/>
            <a:ext cx="7242120" cy="40136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6"/>
          <p:cNvSpPr txBox="1"/>
          <p:nvPr>
            <p:ph idx="1" type="body"/>
          </p:nvPr>
        </p:nvSpPr>
        <p:spPr>
          <a:xfrm>
            <a:off x="388080" y="2352960"/>
            <a:ext cx="6994800" cy="5833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6" name="Shape 16"/>
        <p:cNvGrpSpPr/>
        <p:nvPr/>
      </p:nvGrpSpPr>
      <p:grpSpPr>
        <a:xfrm>
          <a:off x="0" y="0"/>
          <a:ext cx="0" cy="0"/>
          <a:chOff x="0" y="0"/>
          <a:chExt cx="0" cy="0"/>
        </a:xfrm>
      </p:grpSpPr>
      <p:sp>
        <p:nvSpPr>
          <p:cNvPr id="17" name="Google Shape;17;p7"/>
          <p:cNvSpPr txBox="1"/>
          <p:nvPr>
            <p:ph type="title"/>
          </p:nvPr>
        </p:nvSpPr>
        <p:spPr>
          <a:xfrm>
            <a:off x="264600" y="1455840"/>
            <a:ext cx="7242120" cy="40136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7"/>
          <p:cNvSpPr txBox="1"/>
          <p:nvPr>
            <p:ph idx="1" type="body"/>
          </p:nvPr>
        </p:nvSpPr>
        <p:spPr>
          <a:xfrm>
            <a:off x="388080" y="2352960"/>
            <a:ext cx="3413160" cy="5833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19" name="Google Shape;19;p7"/>
          <p:cNvSpPr txBox="1"/>
          <p:nvPr>
            <p:ph idx="2" type="body"/>
          </p:nvPr>
        </p:nvSpPr>
        <p:spPr>
          <a:xfrm>
            <a:off x="3972240" y="2352960"/>
            <a:ext cx="3413160" cy="5833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0" name="Shape 20"/>
        <p:cNvGrpSpPr/>
        <p:nvPr/>
      </p:nvGrpSpPr>
      <p:grpSpPr>
        <a:xfrm>
          <a:off x="0" y="0"/>
          <a:ext cx="0" cy="0"/>
          <a:chOff x="0" y="0"/>
          <a:chExt cx="0" cy="0"/>
        </a:xfrm>
      </p:grpSpPr>
      <p:sp>
        <p:nvSpPr>
          <p:cNvPr id="21" name="Google Shape;21;p8"/>
          <p:cNvSpPr txBox="1"/>
          <p:nvPr>
            <p:ph type="title"/>
          </p:nvPr>
        </p:nvSpPr>
        <p:spPr>
          <a:xfrm>
            <a:off x="264600" y="1455840"/>
            <a:ext cx="7242120" cy="40136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2" name="Shape 22"/>
        <p:cNvGrpSpPr/>
        <p:nvPr/>
      </p:nvGrpSpPr>
      <p:grpSpPr>
        <a:xfrm>
          <a:off x="0" y="0"/>
          <a:ext cx="0" cy="0"/>
          <a:chOff x="0" y="0"/>
          <a:chExt cx="0" cy="0"/>
        </a:xfrm>
      </p:grpSpPr>
      <p:sp>
        <p:nvSpPr>
          <p:cNvPr id="23" name="Google Shape;23;p9"/>
          <p:cNvSpPr txBox="1"/>
          <p:nvPr>
            <p:ph idx="1" type="subTitle"/>
          </p:nvPr>
        </p:nvSpPr>
        <p:spPr>
          <a:xfrm>
            <a:off x="264600" y="1455840"/>
            <a:ext cx="7242120" cy="18606239"/>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24" name="Shape 24"/>
        <p:cNvGrpSpPr/>
        <p:nvPr/>
      </p:nvGrpSpPr>
      <p:grpSpPr>
        <a:xfrm>
          <a:off x="0" y="0"/>
          <a:ext cx="0" cy="0"/>
          <a:chOff x="0" y="0"/>
          <a:chExt cx="0" cy="0"/>
        </a:xfrm>
      </p:grpSpPr>
      <p:sp>
        <p:nvSpPr>
          <p:cNvPr id="25" name="Google Shape;25;p10"/>
          <p:cNvSpPr txBox="1"/>
          <p:nvPr>
            <p:ph type="title"/>
          </p:nvPr>
        </p:nvSpPr>
        <p:spPr>
          <a:xfrm>
            <a:off x="264600" y="1455840"/>
            <a:ext cx="7242120" cy="40136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0"/>
          <p:cNvSpPr txBox="1"/>
          <p:nvPr>
            <p:ph idx="1" type="body"/>
          </p:nvPr>
        </p:nvSpPr>
        <p:spPr>
          <a:xfrm>
            <a:off x="388080" y="2352960"/>
            <a:ext cx="3413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7" name="Google Shape;27;p10"/>
          <p:cNvSpPr txBox="1"/>
          <p:nvPr>
            <p:ph idx="2" type="body"/>
          </p:nvPr>
        </p:nvSpPr>
        <p:spPr>
          <a:xfrm>
            <a:off x="3972240" y="2352960"/>
            <a:ext cx="3413160" cy="5833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28" name="Google Shape;28;p10"/>
          <p:cNvSpPr txBox="1"/>
          <p:nvPr>
            <p:ph idx="3" type="body"/>
          </p:nvPr>
        </p:nvSpPr>
        <p:spPr>
          <a:xfrm>
            <a:off x="388080" y="5400000"/>
            <a:ext cx="3413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29" name="Shape 29"/>
        <p:cNvGrpSpPr/>
        <p:nvPr/>
      </p:nvGrpSpPr>
      <p:grpSpPr>
        <a:xfrm>
          <a:off x="0" y="0"/>
          <a:ext cx="0" cy="0"/>
          <a:chOff x="0" y="0"/>
          <a:chExt cx="0" cy="0"/>
        </a:xfrm>
      </p:grpSpPr>
      <p:sp>
        <p:nvSpPr>
          <p:cNvPr id="30" name="Google Shape;30;p11"/>
          <p:cNvSpPr txBox="1"/>
          <p:nvPr>
            <p:ph type="title"/>
          </p:nvPr>
        </p:nvSpPr>
        <p:spPr>
          <a:xfrm>
            <a:off x="264600" y="1455840"/>
            <a:ext cx="7242120" cy="40136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1"/>
          <p:cNvSpPr txBox="1"/>
          <p:nvPr>
            <p:ph idx="1" type="body"/>
          </p:nvPr>
        </p:nvSpPr>
        <p:spPr>
          <a:xfrm>
            <a:off x="388080" y="2352960"/>
            <a:ext cx="3413160" cy="5833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2" name="Google Shape;32;p11"/>
          <p:cNvSpPr txBox="1"/>
          <p:nvPr>
            <p:ph idx="2" type="body"/>
          </p:nvPr>
        </p:nvSpPr>
        <p:spPr>
          <a:xfrm>
            <a:off x="3972240" y="2352960"/>
            <a:ext cx="3413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3" name="Google Shape;33;p11"/>
          <p:cNvSpPr txBox="1"/>
          <p:nvPr>
            <p:ph idx="3" type="body"/>
          </p:nvPr>
        </p:nvSpPr>
        <p:spPr>
          <a:xfrm>
            <a:off x="3972240" y="5400000"/>
            <a:ext cx="3413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34" name="Shape 34"/>
        <p:cNvGrpSpPr/>
        <p:nvPr/>
      </p:nvGrpSpPr>
      <p:grpSpPr>
        <a:xfrm>
          <a:off x="0" y="0"/>
          <a:ext cx="0" cy="0"/>
          <a:chOff x="0" y="0"/>
          <a:chExt cx="0" cy="0"/>
        </a:xfrm>
      </p:grpSpPr>
      <p:sp>
        <p:nvSpPr>
          <p:cNvPr id="35" name="Google Shape;35;p12"/>
          <p:cNvSpPr txBox="1"/>
          <p:nvPr>
            <p:ph type="title"/>
          </p:nvPr>
        </p:nvSpPr>
        <p:spPr>
          <a:xfrm>
            <a:off x="264600" y="1455840"/>
            <a:ext cx="7242120" cy="401364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2"/>
          <p:cNvSpPr txBox="1"/>
          <p:nvPr>
            <p:ph idx="1" type="body"/>
          </p:nvPr>
        </p:nvSpPr>
        <p:spPr>
          <a:xfrm>
            <a:off x="388080" y="2352960"/>
            <a:ext cx="3413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7" name="Google Shape;37;p12"/>
          <p:cNvSpPr txBox="1"/>
          <p:nvPr>
            <p:ph idx="2" type="body"/>
          </p:nvPr>
        </p:nvSpPr>
        <p:spPr>
          <a:xfrm>
            <a:off x="3972240" y="2352960"/>
            <a:ext cx="341316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38" name="Google Shape;38;p12"/>
          <p:cNvSpPr txBox="1"/>
          <p:nvPr>
            <p:ph idx="3" type="body"/>
          </p:nvPr>
        </p:nvSpPr>
        <p:spPr>
          <a:xfrm>
            <a:off x="388080" y="5400000"/>
            <a:ext cx="6994800" cy="278244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64600" y="1455840"/>
            <a:ext cx="7242120" cy="401364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
          <p:cNvSpPr txBox="1"/>
          <p:nvPr>
            <p:ph idx="12" type="sldNum"/>
          </p:nvPr>
        </p:nvSpPr>
        <p:spPr>
          <a:xfrm>
            <a:off x="7201080" y="9118440"/>
            <a:ext cx="466200" cy="76932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latin typeface="Cambria"/>
              <a:ea typeface="Cambria"/>
              <a:cs typeface="Cambria"/>
              <a:sym typeface="Cambria"/>
            </a:endParaRPr>
          </a:p>
        </p:txBody>
      </p:sp>
      <p:sp>
        <p:nvSpPr>
          <p:cNvPr id="8" name="Google Shape;8;p3"/>
          <p:cNvSpPr txBox="1"/>
          <p:nvPr>
            <p:ph idx="1" type="body"/>
          </p:nvPr>
        </p:nvSpPr>
        <p:spPr>
          <a:xfrm>
            <a:off x="388080" y="2352960"/>
            <a:ext cx="6994800" cy="583344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9.png"/><Relationship Id="rId10" Type="http://schemas.openxmlformats.org/officeDocument/2006/relationships/image" Target="../media/image8.png"/><Relationship Id="rId13" Type="http://schemas.openxmlformats.org/officeDocument/2006/relationships/image" Target="../media/image11.png"/><Relationship Id="rId12" Type="http://schemas.openxmlformats.org/officeDocument/2006/relationships/image" Target="../media/image10.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7.png"/><Relationship Id="rId5" Type="http://schemas.openxmlformats.org/officeDocument/2006/relationships/image" Target="../media/image4.png"/><Relationship Id="rId6" Type="http://schemas.openxmlformats.org/officeDocument/2006/relationships/image" Target="../media/image3.png"/><Relationship Id="rId7" Type="http://schemas.openxmlformats.org/officeDocument/2006/relationships/image" Target="../media/image5.png"/><Relationship Id="rId8"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sec.eff.org/articles/software-updates" TargetMode="External"/><Relationship Id="rId4" Type="http://schemas.openxmlformats.org/officeDocument/2006/relationships/hyperlink" Target="https://ssd.eff.org/en/node/22" TargetMode="External"/><Relationship Id="rId5" Type="http://schemas.openxmlformats.org/officeDocument/2006/relationships/hyperlink" Target="https://ssd.eff.org/en/module/how-avoid-phishing-attacks" TargetMode="External"/><Relationship Id="rId6" Type="http://schemas.openxmlformats.org/officeDocument/2006/relationships/image" Target="../media/image13.png"/><Relationship Id="rId7"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
          <p:cNvSpPr/>
          <p:nvPr/>
        </p:nvSpPr>
        <p:spPr>
          <a:xfrm>
            <a:off x="228250" y="1180800"/>
            <a:ext cx="3886800" cy="3191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Montserrat"/>
                <a:ea typeface="Montserrat"/>
                <a:cs typeface="Montserrat"/>
                <a:sym typeface="Montserrat"/>
              </a:rPr>
              <a:t>MALWARE</a:t>
            </a:r>
            <a:r>
              <a:rPr b="0" i="0" lang="en-US" sz="1000" u="none" cap="none" strike="noStrike">
                <a:solidFill>
                  <a:schemeClr val="dk1"/>
                </a:solidFill>
                <a:latin typeface="Montserrat"/>
                <a:ea typeface="Montserrat"/>
                <a:cs typeface="Montserrat"/>
                <a:sym typeface="Montserrat"/>
              </a:rPr>
              <a:t>, short for malicious software, is any program that’s designed to conduct unwanted actions on your device. </a:t>
            </a:r>
            <a:endParaRPr b="0"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Montserrat"/>
                <a:ea typeface="Montserrat"/>
                <a:cs typeface="Montserrat"/>
                <a:sym typeface="Montserrat"/>
              </a:rPr>
              <a:t>Examples of malware include:</a:t>
            </a:r>
            <a:endParaRPr b="0"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mbria"/>
              <a:ea typeface="Cambria"/>
              <a:cs typeface="Cambria"/>
              <a:sym typeface="Cambria"/>
            </a:endParaRPr>
          </a:p>
          <a:p>
            <a:pPr indent="-291599" lvl="0" marL="457200" marR="0" rtl="0" algn="l">
              <a:lnSpc>
                <a:spcPct val="100000"/>
              </a:lnSpc>
              <a:spcBef>
                <a:spcPts val="0"/>
              </a:spcBef>
              <a:spcAft>
                <a:spcPts val="0"/>
              </a:spcAft>
              <a:buClr>
                <a:srgbClr val="333333"/>
              </a:buClr>
              <a:buSzPts val="1000"/>
              <a:buFont typeface="Montserrat"/>
              <a:buChar char="●"/>
            </a:pPr>
            <a:r>
              <a:rPr b="0" i="0" lang="en-US" sz="1000" u="none" cap="none" strike="noStrike">
                <a:solidFill>
                  <a:srgbClr val="333333"/>
                </a:solidFill>
                <a:latin typeface="Montserrat"/>
                <a:ea typeface="Montserrat"/>
                <a:cs typeface="Montserrat"/>
                <a:sym typeface="Montserrat"/>
              </a:rPr>
              <a:t>computer viruses</a:t>
            </a:r>
            <a:endParaRPr b="0" i="0" sz="1000" u="none" cap="none" strike="noStrike">
              <a:solidFill>
                <a:srgbClr val="333333"/>
              </a:solidFill>
              <a:latin typeface="Montserrat"/>
              <a:ea typeface="Montserrat"/>
              <a:cs typeface="Montserrat"/>
              <a:sym typeface="Montserrat"/>
            </a:endParaRPr>
          </a:p>
          <a:p>
            <a:pPr indent="-291599" lvl="0" marL="457200" marR="0" rtl="0" algn="l">
              <a:lnSpc>
                <a:spcPct val="100000"/>
              </a:lnSpc>
              <a:spcBef>
                <a:spcPts val="0"/>
              </a:spcBef>
              <a:spcAft>
                <a:spcPts val="0"/>
              </a:spcAft>
              <a:buClr>
                <a:srgbClr val="333333"/>
              </a:buClr>
              <a:buSzPts val="1000"/>
              <a:buFont typeface="Montserrat"/>
              <a:buChar char="●"/>
            </a:pPr>
            <a:r>
              <a:rPr b="0" i="0" lang="en-US" sz="1000" u="none" cap="none" strike="noStrike">
                <a:solidFill>
                  <a:srgbClr val="333333"/>
                </a:solidFill>
                <a:latin typeface="Montserrat"/>
                <a:ea typeface="Montserrat"/>
                <a:cs typeface="Montserrat"/>
                <a:sym typeface="Montserrat"/>
              </a:rPr>
              <a:t>programs that steal passwords</a:t>
            </a:r>
            <a:endParaRPr b="0" i="0" sz="1000" u="none" cap="none" strike="noStrike">
              <a:solidFill>
                <a:srgbClr val="333333"/>
              </a:solidFill>
              <a:latin typeface="Montserrat"/>
              <a:ea typeface="Montserrat"/>
              <a:cs typeface="Montserrat"/>
              <a:sym typeface="Montserrat"/>
            </a:endParaRPr>
          </a:p>
          <a:p>
            <a:pPr indent="-291599" lvl="0" marL="457200" marR="0" rtl="0" algn="l">
              <a:lnSpc>
                <a:spcPct val="100000"/>
              </a:lnSpc>
              <a:spcBef>
                <a:spcPts val="0"/>
              </a:spcBef>
              <a:spcAft>
                <a:spcPts val="0"/>
              </a:spcAft>
              <a:buClr>
                <a:srgbClr val="333333"/>
              </a:buClr>
              <a:buSzPts val="1000"/>
              <a:buFont typeface="Montserrat"/>
              <a:buChar char="●"/>
            </a:pPr>
            <a:r>
              <a:rPr b="0" i="0" lang="en-US" sz="1000" u="none" cap="none" strike="noStrike">
                <a:solidFill>
                  <a:srgbClr val="333333"/>
                </a:solidFill>
                <a:latin typeface="Montserrat"/>
                <a:ea typeface="Montserrat"/>
                <a:cs typeface="Montserrat"/>
                <a:sym typeface="Montserrat"/>
              </a:rPr>
              <a:t>programs that secretly record you</a:t>
            </a:r>
            <a:endParaRPr b="0" i="0" sz="1000" u="none" cap="none" strike="noStrike">
              <a:solidFill>
                <a:srgbClr val="333333"/>
              </a:solidFill>
              <a:latin typeface="Montserrat"/>
              <a:ea typeface="Montserrat"/>
              <a:cs typeface="Montserrat"/>
              <a:sym typeface="Montserrat"/>
            </a:endParaRPr>
          </a:p>
          <a:p>
            <a:pPr indent="-291599" lvl="0" marL="457200" marR="0" rtl="0" algn="l">
              <a:lnSpc>
                <a:spcPct val="100000"/>
              </a:lnSpc>
              <a:spcBef>
                <a:spcPts val="0"/>
              </a:spcBef>
              <a:spcAft>
                <a:spcPts val="0"/>
              </a:spcAft>
              <a:buClr>
                <a:srgbClr val="333333"/>
              </a:buClr>
              <a:buSzPts val="1000"/>
              <a:buFont typeface="Montserrat"/>
              <a:buChar char="●"/>
            </a:pPr>
            <a:r>
              <a:rPr b="0" i="0" lang="en-US" sz="1000" u="none" cap="none" strike="noStrike">
                <a:solidFill>
                  <a:srgbClr val="333333"/>
                </a:solidFill>
                <a:latin typeface="Montserrat"/>
                <a:ea typeface="Montserrat"/>
                <a:cs typeface="Montserrat"/>
                <a:sym typeface="Montserrat"/>
              </a:rPr>
              <a:t>programs that secretly delete your data</a:t>
            </a:r>
            <a:endParaRPr b="1" i="0" sz="1000" u="none" cap="none" strike="noStrike">
              <a:solidFill>
                <a:srgbClr val="000000"/>
              </a:solidFill>
              <a:latin typeface="Montserrat"/>
              <a:ea typeface="Montserrat"/>
              <a:cs typeface="Montserrat"/>
              <a:sym typeface="Montserrat"/>
            </a:endParaRPr>
          </a:p>
          <a:p>
            <a:pPr indent="0" lvl="0" marL="45720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333333"/>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t/>
            </a:r>
            <a:endParaRPr b="1" i="0" sz="10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1" i="0" lang="en-US" sz="1000" u="none" cap="none" strike="noStrike">
                <a:solidFill>
                  <a:srgbClr val="663399"/>
                </a:solidFill>
                <a:latin typeface="Montserrat"/>
                <a:ea typeface="Montserrat"/>
                <a:cs typeface="Montserrat"/>
                <a:sym typeface="Montserrat"/>
              </a:rPr>
              <a:t>MALWARE THROUGH PHISHING</a:t>
            </a:r>
            <a:endParaRPr b="1" i="1" sz="10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t/>
            </a:r>
            <a:endParaRPr b="1" i="0" sz="6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t/>
            </a:r>
            <a:endParaRPr b="1" i="0" sz="6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1" i="0" lang="en-US" sz="1000" u="none" cap="none" strike="noStrike">
                <a:solidFill>
                  <a:schemeClr val="dk1"/>
                </a:solidFill>
                <a:latin typeface="Montserrat"/>
                <a:ea typeface="Montserrat"/>
                <a:cs typeface="Montserrat"/>
                <a:sym typeface="Montserrat"/>
              </a:rPr>
              <a:t>Phishing </a:t>
            </a:r>
            <a:r>
              <a:rPr b="0" i="0" lang="en-US" sz="1000" u="none" cap="none" strike="noStrike">
                <a:solidFill>
                  <a:schemeClr val="dk1"/>
                </a:solidFill>
                <a:latin typeface="Montserrat Light"/>
                <a:ea typeface="Montserrat Light"/>
                <a:cs typeface="Montserrat Light"/>
                <a:sym typeface="Montserrat Light"/>
              </a:rPr>
              <a:t>is when an attacker sends a message, email, or link that looks innocent, but is actually malicious. Phishing often involves impersonating someone you know or impersonating a platform that you trust.</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t/>
            </a:r>
            <a:endParaRPr b="1" i="0" sz="6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1" i="0" lang="en-US" sz="800" u="none" cap="none" strike="noStrike">
                <a:solidFill>
                  <a:schemeClr val="dk1"/>
                </a:solidFill>
                <a:latin typeface="Montserrat"/>
                <a:ea typeface="Montserrat"/>
                <a:cs typeface="Montserrat"/>
                <a:sym typeface="Montserrat"/>
              </a:rPr>
              <a:t>Note: Not all phishing includes malware. Sometimes an attacker wants to steal passwords to a service and might do so by impersonating a website, without installing malware on the user’s device</a:t>
            </a:r>
            <a:r>
              <a:rPr b="0" i="0" lang="en-US" sz="800" u="none" cap="none" strike="noStrike">
                <a:solidFill>
                  <a:schemeClr val="dk1"/>
                </a:solidFill>
                <a:latin typeface="Montserrat Light"/>
                <a:ea typeface="Montserrat Light"/>
                <a:cs typeface="Montserrat Light"/>
                <a:sym typeface="Montserrat Light"/>
              </a:rPr>
              <a:t>.</a:t>
            </a:r>
            <a:endParaRPr b="1" i="0" sz="1000" u="none" cap="none" strike="noStrike">
              <a:solidFill>
                <a:schemeClr val="dk1"/>
              </a:solidFill>
              <a:latin typeface="Montserrat"/>
              <a:ea typeface="Montserrat"/>
              <a:cs typeface="Montserrat"/>
              <a:sym typeface="Montserrat"/>
            </a:endParaRPr>
          </a:p>
          <a:p>
            <a:pPr indent="0" lvl="0" marL="457200" marR="0" rtl="0" algn="l">
              <a:lnSpc>
                <a:spcPct val="100000"/>
              </a:lnSpc>
              <a:spcBef>
                <a:spcPts val="0"/>
              </a:spcBef>
              <a:spcAft>
                <a:spcPts val="0"/>
              </a:spcAft>
              <a:buClr>
                <a:srgbClr val="000000"/>
              </a:buClr>
              <a:buSzPts val="1000"/>
              <a:buFont typeface="Arial"/>
              <a:buNone/>
            </a:pPr>
            <a:r>
              <a:rPr b="0" i="0" lang="en-US" sz="1000" u="none" cap="none" strike="noStrike">
                <a:solidFill>
                  <a:srgbClr val="333333"/>
                </a:solidFill>
                <a:latin typeface="Montserrat"/>
                <a:ea typeface="Montserrat"/>
                <a:cs typeface="Montserrat"/>
                <a:sym typeface="Montserrat"/>
              </a:rPr>
              <a:t> </a:t>
            </a:r>
            <a:endParaRPr b="0" i="0" sz="1000" u="none" cap="none" strike="noStrike">
              <a:solidFill>
                <a:srgbClr val="000000"/>
              </a:solidFill>
              <a:latin typeface="Cambria"/>
              <a:ea typeface="Cambria"/>
              <a:cs typeface="Cambria"/>
              <a:sym typeface="Cambria"/>
            </a:endParaRPr>
          </a:p>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p:txBody>
      </p:sp>
      <p:sp>
        <p:nvSpPr>
          <p:cNvPr id="62" name="Google Shape;62;p1"/>
          <p:cNvSpPr/>
          <p:nvPr/>
        </p:nvSpPr>
        <p:spPr>
          <a:xfrm>
            <a:off x="300" y="0"/>
            <a:ext cx="7772400" cy="1137000"/>
          </a:xfrm>
          <a:prstGeom prst="rect">
            <a:avLst/>
          </a:prstGeom>
          <a:solidFill>
            <a:srgbClr val="663399"/>
          </a:solidFill>
          <a:ln>
            <a:noFill/>
          </a:ln>
        </p:spPr>
        <p:txBody>
          <a:bodyPr anchorCtr="0" anchor="b" bIns="91425" lIns="91425" spcFirstLastPara="1" rIns="91425" wrap="square" tIns="91425">
            <a:noAutofit/>
          </a:bodyPr>
          <a:lstStyle/>
          <a:p>
            <a:pPr indent="-28575" lvl="0" marL="228600" marR="0" rtl="0" algn="l">
              <a:lnSpc>
                <a:spcPct val="100000"/>
              </a:lnSpc>
              <a:spcBef>
                <a:spcPts val="0"/>
              </a:spcBef>
              <a:spcAft>
                <a:spcPts val="0"/>
              </a:spcAft>
              <a:buClr>
                <a:srgbClr val="000000"/>
              </a:buClr>
              <a:buSzPts val="3000"/>
              <a:buFont typeface="Arial"/>
              <a:buNone/>
            </a:pPr>
            <a:r>
              <a:rPr b="1" i="0" lang="en-US" sz="3000" u="none" cap="none" strike="noStrike">
                <a:solidFill>
                  <a:srgbClr val="FFFFFF"/>
                </a:solidFill>
                <a:latin typeface="Montserrat"/>
                <a:ea typeface="Montserrat"/>
                <a:cs typeface="Montserrat"/>
                <a:sym typeface="Montserrat"/>
              </a:rPr>
              <a:t>MALWARE</a:t>
            </a:r>
            <a:endParaRPr b="1" i="0" sz="3000" u="none" cap="none" strike="noStrike">
              <a:solidFill>
                <a:srgbClr val="000000"/>
              </a:solidFill>
              <a:latin typeface="Montserrat"/>
              <a:ea typeface="Montserrat"/>
              <a:cs typeface="Montserrat"/>
              <a:sym typeface="Montserrat"/>
            </a:endParaRPr>
          </a:p>
        </p:txBody>
      </p:sp>
      <p:pic>
        <p:nvPicPr>
          <p:cNvPr id="63" name="Google Shape;63;p1"/>
          <p:cNvPicPr preferRelativeResize="0"/>
          <p:nvPr/>
        </p:nvPicPr>
        <p:blipFill rotWithShape="1">
          <a:blip r:embed="rId3">
            <a:alphaModFix/>
          </a:blip>
          <a:srcRect b="0" l="0" r="0" t="0"/>
          <a:stretch/>
        </p:blipFill>
        <p:spPr>
          <a:xfrm>
            <a:off x="4333875" y="1626600"/>
            <a:ext cx="507000" cy="507000"/>
          </a:xfrm>
          <a:prstGeom prst="rect">
            <a:avLst/>
          </a:prstGeom>
          <a:noFill/>
          <a:ln>
            <a:noFill/>
          </a:ln>
        </p:spPr>
      </p:pic>
      <p:pic>
        <p:nvPicPr>
          <p:cNvPr id="64" name="Google Shape;64;p1"/>
          <p:cNvPicPr preferRelativeResize="0"/>
          <p:nvPr/>
        </p:nvPicPr>
        <p:blipFill rotWithShape="1">
          <a:blip r:embed="rId4">
            <a:alphaModFix/>
          </a:blip>
          <a:srcRect b="0" l="0" r="0" t="0"/>
          <a:stretch/>
        </p:blipFill>
        <p:spPr>
          <a:xfrm>
            <a:off x="4363525" y="3514725"/>
            <a:ext cx="447675" cy="447675"/>
          </a:xfrm>
          <a:prstGeom prst="rect">
            <a:avLst/>
          </a:prstGeom>
          <a:noFill/>
          <a:ln>
            <a:noFill/>
          </a:ln>
        </p:spPr>
      </p:pic>
      <p:grpSp>
        <p:nvGrpSpPr>
          <p:cNvPr id="65" name="Google Shape;65;p1"/>
          <p:cNvGrpSpPr/>
          <p:nvPr/>
        </p:nvGrpSpPr>
        <p:grpSpPr>
          <a:xfrm>
            <a:off x="4333900" y="6502175"/>
            <a:ext cx="507000" cy="507000"/>
            <a:chOff x="4295800" y="6359300"/>
            <a:chExt cx="507000" cy="507000"/>
          </a:xfrm>
        </p:grpSpPr>
        <p:pic>
          <p:nvPicPr>
            <p:cNvPr id="66" name="Google Shape;66;p1"/>
            <p:cNvPicPr preferRelativeResize="0"/>
            <p:nvPr/>
          </p:nvPicPr>
          <p:blipFill rotWithShape="1">
            <a:blip r:embed="rId5">
              <a:alphaModFix/>
            </a:blip>
            <a:srcRect b="0" l="0" r="0" t="0"/>
            <a:stretch/>
          </p:blipFill>
          <p:spPr>
            <a:xfrm>
              <a:off x="4295800" y="6359300"/>
              <a:ext cx="507000" cy="507000"/>
            </a:xfrm>
            <a:prstGeom prst="rect">
              <a:avLst/>
            </a:prstGeom>
            <a:noFill/>
            <a:ln>
              <a:noFill/>
            </a:ln>
          </p:spPr>
        </p:pic>
        <p:sp>
          <p:nvSpPr>
            <p:cNvPr id="67" name="Google Shape;67;p1"/>
            <p:cNvSpPr txBox="1"/>
            <p:nvPr/>
          </p:nvSpPr>
          <p:spPr>
            <a:xfrm>
              <a:off x="4404250" y="6500000"/>
              <a:ext cx="290100" cy="290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Montserrat Black"/>
                  <a:ea typeface="Montserrat Black"/>
                  <a:cs typeface="Montserrat Black"/>
                  <a:sym typeface="Montserrat Black"/>
                </a:rPr>
                <a:t>$</a:t>
              </a:r>
              <a:endParaRPr b="0" i="0" sz="1400" u="none" cap="none" strike="noStrike">
                <a:solidFill>
                  <a:srgbClr val="FFFFFF"/>
                </a:solidFill>
                <a:latin typeface="Montserrat Black"/>
                <a:ea typeface="Montserrat Black"/>
                <a:cs typeface="Montserrat Black"/>
                <a:sym typeface="Montserrat Black"/>
              </a:endParaRPr>
            </a:p>
          </p:txBody>
        </p:sp>
      </p:grpSp>
      <p:pic>
        <p:nvPicPr>
          <p:cNvPr id="68" name="Google Shape;68;p1"/>
          <p:cNvPicPr preferRelativeResize="0"/>
          <p:nvPr/>
        </p:nvPicPr>
        <p:blipFill rotWithShape="1">
          <a:blip r:embed="rId6">
            <a:alphaModFix/>
          </a:blip>
          <a:srcRect b="0" l="0" r="0" t="0"/>
          <a:stretch/>
        </p:blipFill>
        <p:spPr>
          <a:xfrm>
            <a:off x="4363563" y="5141750"/>
            <a:ext cx="447675" cy="447675"/>
          </a:xfrm>
          <a:prstGeom prst="rect">
            <a:avLst/>
          </a:prstGeom>
          <a:noFill/>
          <a:ln>
            <a:noFill/>
          </a:ln>
        </p:spPr>
      </p:pic>
      <p:cxnSp>
        <p:nvCxnSpPr>
          <p:cNvPr id="69" name="Google Shape;69;p1"/>
          <p:cNvCxnSpPr/>
          <p:nvPr/>
        </p:nvCxnSpPr>
        <p:spPr>
          <a:xfrm>
            <a:off x="323850" y="4823825"/>
            <a:ext cx="3791100" cy="15000"/>
          </a:xfrm>
          <a:prstGeom prst="straightConnector1">
            <a:avLst/>
          </a:prstGeom>
          <a:noFill/>
          <a:ln cap="flat" cmpd="sng" w="28575">
            <a:solidFill>
              <a:srgbClr val="663399"/>
            </a:solidFill>
            <a:prstDash val="solid"/>
            <a:round/>
            <a:headEnd len="sm" w="sm" type="none"/>
            <a:tailEnd len="sm" w="sm" type="none"/>
          </a:ln>
        </p:spPr>
      </p:cxnSp>
      <p:cxnSp>
        <p:nvCxnSpPr>
          <p:cNvPr id="70" name="Google Shape;70;p1"/>
          <p:cNvCxnSpPr/>
          <p:nvPr/>
        </p:nvCxnSpPr>
        <p:spPr>
          <a:xfrm>
            <a:off x="4372000" y="1474200"/>
            <a:ext cx="3114600" cy="0"/>
          </a:xfrm>
          <a:prstGeom prst="straightConnector1">
            <a:avLst/>
          </a:prstGeom>
          <a:noFill/>
          <a:ln cap="flat" cmpd="sng" w="28575">
            <a:solidFill>
              <a:srgbClr val="663399"/>
            </a:solidFill>
            <a:prstDash val="solid"/>
            <a:round/>
            <a:headEnd len="sm" w="sm" type="none"/>
            <a:tailEnd len="sm" w="sm" type="none"/>
          </a:ln>
        </p:spPr>
      </p:cxnSp>
      <p:pic>
        <p:nvPicPr>
          <p:cNvPr id="71" name="Google Shape;71;p1"/>
          <p:cNvPicPr preferRelativeResize="0"/>
          <p:nvPr/>
        </p:nvPicPr>
        <p:blipFill rotWithShape="1">
          <a:blip r:embed="rId7">
            <a:alphaModFix/>
          </a:blip>
          <a:srcRect b="0" l="0" r="0" t="0"/>
          <a:stretch/>
        </p:blipFill>
        <p:spPr>
          <a:xfrm>
            <a:off x="318919" y="6633608"/>
            <a:ext cx="583200" cy="583200"/>
          </a:xfrm>
          <a:prstGeom prst="rect">
            <a:avLst/>
          </a:prstGeom>
          <a:noFill/>
          <a:ln>
            <a:noFill/>
          </a:ln>
        </p:spPr>
      </p:pic>
      <p:pic>
        <p:nvPicPr>
          <p:cNvPr id="72" name="Google Shape;72;p1"/>
          <p:cNvPicPr preferRelativeResize="0"/>
          <p:nvPr/>
        </p:nvPicPr>
        <p:blipFill rotWithShape="1">
          <a:blip r:embed="rId8">
            <a:alphaModFix/>
          </a:blip>
          <a:srcRect b="0" l="0" r="0" t="0"/>
          <a:stretch/>
        </p:blipFill>
        <p:spPr>
          <a:xfrm>
            <a:off x="318919" y="5051875"/>
            <a:ext cx="583200" cy="583200"/>
          </a:xfrm>
          <a:prstGeom prst="rect">
            <a:avLst/>
          </a:prstGeom>
          <a:noFill/>
          <a:ln>
            <a:noFill/>
          </a:ln>
        </p:spPr>
      </p:pic>
      <p:pic>
        <p:nvPicPr>
          <p:cNvPr id="73" name="Google Shape;73;p1"/>
          <p:cNvPicPr preferRelativeResize="0"/>
          <p:nvPr/>
        </p:nvPicPr>
        <p:blipFill rotWithShape="1">
          <a:blip r:embed="rId9">
            <a:alphaModFix/>
          </a:blip>
          <a:srcRect b="0" l="0" r="0" t="0"/>
          <a:stretch/>
        </p:blipFill>
        <p:spPr>
          <a:xfrm>
            <a:off x="318919" y="7426285"/>
            <a:ext cx="583200" cy="583200"/>
          </a:xfrm>
          <a:prstGeom prst="rect">
            <a:avLst/>
          </a:prstGeom>
          <a:noFill/>
          <a:ln>
            <a:noFill/>
          </a:ln>
        </p:spPr>
      </p:pic>
      <p:pic>
        <p:nvPicPr>
          <p:cNvPr id="74" name="Google Shape;74;p1"/>
          <p:cNvPicPr preferRelativeResize="0"/>
          <p:nvPr/>
        </p:nvPicPr>
        <p:blipFill rotWithShape="1">
          <a:blip r:embed="rId10">
            <a:alphaModFix/>
          </a:blip>
          <a:srcRect b="0" l="0" r="0" t="0"/>
          <a:stretch/>
        </p:blipFill>
        <p:spPr>
          <a:xfrm>
            <a:off x="318919" y="9009225"/>
            <a:ext cx="583200" cy="583200"/>
          </a:xfrm>
          <a:prstGeom prst="rect">
            <a:avLst/>
          </a:prstGeom>
          <a:noFill/>
          <a:ln>
            <a:noFill/>
          </a:ln>
        </p:spPr>
      </p:pic>
      <p:pic>
        <p:nvPicPr>
          <p:cNvPr id="75" name="Google Shape;75;p1"/>
          <p:cNvPicPr preferRelativeResize="0"/>
          <p:nvPr/>
        </p:nvPicPr>
        <p:blipFill rotWithShape="1">
          <a:blip r:embed="rId11">
            <a:alphaModFix/>
          </a:blip>
          <a:srcRect b="0" l="0" r="0" t="0"/>
          <a:stretch/>
        </p:blipFill>
        <p:spPr>
          <a:xfrm>
            <a:off x="318919" y="8217755"/>
            <a:ext cx="583200" cy="583200"/>
          </a:xfrm>
          <a:prstGeom prst="rect">
            <a:avLst/>
          </a:prstGeom>
          <a:noFill/>
          <a:ln>
            <a:noFill/>
          </a:ln>
        </p:spPr>
      </p:pic>
      <p:pic>
        <p:nvPicPr>
          <p:cNvPr id="76" name="Google Shape;76;p1"/>
          <p:cNvPicPr preferRelativeResize="0"/>
          <p:nvPr/>
        </p:nvPicPr>
        <p:blipFill rotWithShape="1">
          <a:blip r:embed="rId12">
            <a:alphaModFix/>
          </a:blip>
          <a:srcRect b="0" l="0" r="0" t="0"/>
          <a:stretch/>
        </p:blipFill>
        <p:spPr>
          <a:xfrm>
            <a:off x="4333863" y="7863143"/>
            <a:ext cx="507000" cy="507014"/>
          </a:xfrm>
          <a:prstGeom prst="rect">
            <a:avLst/>
          </a:prstGeom>
          <a:noFill/>
          <a:ln>
            <a:noFill/>
          </a:ln>
        </p:spPr>
      </p:pic>
      <p:sp>
        <p:nvSpPr>
          <p:cNvPr id="77" name="Google Shape;77;p1"/>
          <p:cNvSpPr txBox="1"/>
          <p:nvPr/>
        </p:nvSpPr>
        <p:spPr>
          <a:xfrm>
            <a:off x="4266850" y="649500"/>
            <a:ext cx="3476700" cy="447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FFFFFF"/>
                </a:solidFill>
                <a:latin typeface="Montserrat"/>
                <a:ea typeface="Montserrat"/>
                <a:cs typeface="Montserrat"/>
                <a:sym typeface="Montserrat"/>
              </a:rPr>
              <a:t>FOR MORE INFORMATION:</a:t>
            </a:r>
            <a:endParaRPr b="1" i="0" sz="1000" u="none" cap="none" strike="noStrike">
              <a:solidFill>
                <a:srgbClr val="FFFFFF"/>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800"/>
              <a:buFont typeface="Arial"/>
              <a:buNone/>
            </a:pPr>
            <a:r>
              <a:rPr b="1" lang="en-US" sz="800">
                <a:solidFill>
                  <a:srgbClr val="FFFFFF"/>
                </a:solidFill>
                <a:latin typeface="Montserrat"/>
                <a:ea typeface="Montserrat"/>
                <a:cs typeface="Montserrat"/>
                <a:sym typeface="Montserrat"/>
              </a:rPr>
              <a:t>SECURITYEDUCATIONCOMPANION.ORG</a:t>
            </a:r>
            <a:endParaRPr b="0" i="0" sz="800" u="none" cap="none" strike="noStrike">
              <a:solidFill>
                <a:srgbClr val="FFFFFF"/>
              </a:solidFill>
              <a:latin typeface="Arial"/>
              <a:ea typeface="Arial"/>
              <a:cs typeface="Arial"/>
              <a:sym typeface="Arial"/>
            </a:endParaRPr>
          </a:p>
        </p:txBody>
      </p:sp>
      <p:cxnSp>
        <p:nvCxnSpPr>
          <p:cNvPr id="78" name="Google Shape;78;p1"/>
          <p:cNvCxnSpPr/>
          <p:nvPr/>
        </p:nvCxnSpPr>
        <p:spPr>
          <a:xfrm>
            <a:off x="323850" y="3090275"/>
            <a:ext cx="3791100" cy="15000"/>
          </a:xfrm>
          <a:prstGeom prst="straightConnector1">
            <a:avLst/>
          </a:prstGeom>
          <a:noFill/>
          <a:ln cap="flat" cmpd="sng" w="28575">
            <a:solidFill>
              <a:srgbClr val="663399"/>
            </a:solidFill>
            <a:prstDash val="solid"/>
            <a:round/>
            <a:headEnd len="sm" w="sm" type="none"/>
            <a:tailEnd len="sm" w="sm" type="none"/>
          </a:ln>
        </p:spPr>
      </p:cxnSp>
      <p:pic>
        <p:nvPicPr>
          <p:cNvPr id="79" name="Google Shape;79;p1"/>
          <p:cNvPicPr preferRelativeResize="0"/>
          <p:nvPr/>
        </p:nvPicPr>
        <p:blipFill rotWithShape="1">
          <a:blip r:embed="rId13">
            <a:alphaModFix/>
          </a:blip>
          <a:srcRect b="0" l="0" r="0" t="0"/>
          <a:stretch/>
        </p:blipFill>
        <p:spPr>
          <a:xfrm>
            <a:off x="318919" y="5840940"/>
            <a:ext cx="583200" cy="583200"/>
          </a:xfrm>
          <a:prstGeom prst="rect">
            <a:avLst/>
          </a:prstGeom>
          <a:noFill/>
          <a:ln>
            <a:noFill/>
          </a:ln>
        </p:spPr>
      </p:pic>
      <p:sp>
        <p:nvSpPr>
          <p:cNvPr id="80" name="Google Shape;80;p1"/>
          <p:cNvSpPr/>
          <p:nvPr/>
        </p:nvSpPr>
        <p:spPr>
          <a:xfrm>
            <a:off x="4266850" y="1180800"/>
            <a:ext cx="3324900" cy="8919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663399"/>
                </a:solidFill>
                <a:latin typeface="Montserrat"/>
                <a:ea typeface="Montserrat"/>
                <a:cs typeface="Montserrat"/>
                <a:sym typeface="Montserrat"/>
              </a:rPr>
              <a:t>TYPES OF MALWARE   </a:t>
            </a:r>
            <a:endParaRPr b="1" i="0" sz="10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663399"/>
                </a:solidFill>
                <a:latin typeface="Montserrat"/>
                <a:ea typeface="Montserrat"/>
                <a:cs typeface="Montserrat"/>
                <a:sym typeface="Montserrat"/>
              </a:rPr>
              <a:t> </a:t>
            </a:r>
            <a:endParaRPr b="1" i="0" sz="10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rgbClr val="000000"/>
              </a:solidFill>
              <a:latin typeface="Montserrat"/>
              <a:ea typeface="Montserrat"/>
              <a:cs typeface="Montserrat"/>
              <a:sym typeface="Montserrat"/>
            </a:endParaRPr>
          </a:p>
          <a:p>
            <a:pPr indent="0" lvl="0" marL="571500" marR="0" rtl="0" algn="l">
              <a:lnSpc>
                <a:spcPct val="100000"/>
              </a:lnSpc>
              <a:spcBef>
                <a:spcPts val="0"/>
              </a:spcBef>
              <a:spcAft>
                <a:spcPts val="0"/>
              </a:spcAft>
              <a:buClr>
                <a:srgbClr val="000000"/>
              </a:buClr>
              <a:buSzPts val="1000"/>
              <a:buFont typeface="Arial"/>
              <a:buNone/>
            </a:pPr>
            <a:r>
              <a:rPr b="1" i="0" lang="en-US" sz="1000" u="none" cap="none" strike="noStrike">
                <a:solidFill>
                  <a:srgbClr val="000000"/>
                </a:solidFill>
                <a:latin typeface="Montserrat"/>
                <a:ea typeface="Montserrat"/>
                <a:cs typeface="Montserrat"/>
                <a:sym typeface="Montserrat"/>
              </a:rPr>
              <a:t>ADWARE</a:t>
            </a:r>
            <a:endParaRPr b="1" i="0" sz="1000" u="none" cap="none" strike="noStrike">
              <a:solidFill>
                <a:srgbClr val="000000"/>
              </a:solidFill>
              <a:latin typeface="Montserrat"/>
              <a:ea typeface="Montserrat"/>
              <a:cs typeface="Montserrat"/>
              <a:sym typeface="Montserrat"/>
            </a:endParaRPr>
          </a:p>
          <a:p>
            <a:pPr indent="0" lvl="0" marL="571500" marR="0" rtl="0" algn="l">
              <a:lnSpc>
                <a:spcPct val="100000"/>
              </a:lnSpc>
              <a:spcBef>
                <a:spcPts val="0"/>
              </a:spcBef>
              <a:spcAft>
                <a:spcPts val="0"/>
              </a:spcAft>
              <a:buClr>
                <a:srgbClr val="000000"/>
              </a:buClr>
              <a:buSzPts val="1000"/>
              <a:buFont typeface="Arial"/>
              <a:buNone/>
            </a:pPr>
            <a:r>
              <a:rPr b="1" i="1" lang="en-US" sz="1000" u="none" cap="none" strike="noStrike">
                <a:solidFill>
                  <a:srgbClr val="000000"/>
                </a:solidFill>
                <a:latin typeface="Montserrat"/>
                <a:ea typeface="Montserrat"/>
                <a:cs typeface="Montserrat"/>
                <a:sym typeface="Montserrat"/>
              </a:rPr>
              <a:t>ads everywhere</a:t>
            </a:r>
            <a:endParaRPr b="1" i="1" sz="10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br>
              <a:rPr b="1" i="1" lang="en-US" sz="1000" u="none" cap="none" strike="noStrike">
                <a:solidFill>
                  <a:srgbClr val="000000"/>
                </a:solidFill>
                <a:latin typeface="Montserrat"/>
                <a:ea typeface="Montserrat"/>
                <a:cs typeface="Montserrat"/>
                <a:sym typeface="Montserrat"/>
              </a:rPr>
            </a:br>
            <a:r>
              <a:rPr b="0" i="0" lang="en-US" sz="1000" u="none" cap="none" strike="noStrike">
                <a:solidFill>
                  <a:schemeClr val="dk1"/>
                </a:solidFill>
                <a:latin typeface="Montserrat Light"/>
                <a:ea typeface="Montserrat Light"/>
                <a:cs typeface="Montserrat Light"/>
                <a:sym typeface="Montserrat Light"/>
              </a:rPr>
              <a:t>This malicious software usually attempts to display advertising to the user via overloading pop-ups or other methods. Some adware tracks information on the user or extracts personal information. Adware, like other malware, can be bundled with other software, often downloaded from non-reputable sources, such as outside of official app stores or from the software developer..</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571500" marR="0" rtl="0" algn="l">
              <a:lnSpc>
                <a:spcPct val="100000"/>
              </a:lnSpc>
              <a:spcBef>
                <a:spcPts val="0"/>
              </a:spcBef>
              <a:spcAft>
                <a:spcPts val="0"/>
              </a:spcAft>
              <a:buClr>
                <a:schemeClr val="dk1"/>
              </a:buClr>
              <a:buSzPts val="1000"/>
              <a:buFont typeface="Arial"/>
              <a:buNone/>
            </a:pPr>
            <a:r>
              <a:rPr b="1" i="0" lang="en-US" sz="1000" u="none" cap="none" strike="noStrike">
                <a:solidFill>
                  <a:schemeClr val="dk1"/>
                </a:solidFill>
                <a:latin typeface="Montserrat"/>
                <a:ea typeface="Montserrat"/>
                <a:cs typeface="Montserrat"/>
                <a:sym typeface="Montserrat"/>
              </a:rPr>
              <a:t>STALKERWARE</a:t>
            </a:r>
            <a:endParaRPr b="1" i="0" sz="1000" u="none" cap="none" strike="noStrike">
              <a:solidFill>
                <a:schemeClr val="dk1"/>
              </a:solidFill>
              <a:latin typeface="Montserrat"/>
              <a:ea typeface="Montserrat"/>
              <a:cs typeface="Montserrat"/>
              <a:sym typeface="Montserrat"/>
            </a:endParaRPr>
          </a:p>
          <a:p>
            <a:pPr indent="0" lvl="0" marL="571500" marR="0" rtl="0" algn="l">
              <a:lnSpc>
                <a:spcPct val="100000"/>
              </a:lnSpc>
              <a:spcBef>
                <a:spcPts val="0"/>
              </a:spcBef>
              <a:spcAft>
                <a:spcPts val="0"/>
              </a:spcAft>
              <a:buClr>
                <a:srgbClr val="000000"/>
              </a:buClr>
              <a:buSzPts val="1000"/>
              <a:buFont typeface="Arial"/>
              <a:buNone/>
            </a:pPr>
            <a:r>
              <a:rPr b="1" i="1" lang="en-US" sz="1000" u="none" cap="none" strike="noStrike">
                <a:solidFill>
                  <a:schemeClr val="dk1"/>
                </a:solidFill>
                <a:latin typeface="Montserrat"/>
                <a:ea typeface="Montserrat"/>
                <a:cs typeface="Montserrat"/>
                <a:sym typeface="Montserrat"/>
              </a:rPr>
              <a:t>when your device helps your stalker</a:t>
            </a:r>
            <a:endParaRPr b="1" i="1" sz="1000" u="none" cap="none" strike="noStrike">
              <a:solidFill>
                <a:schemeClr val="dk1"/>
              </a:solidFill>
              <a:latin typeface="Montserrat"/>
              <a:ea typeface="Montserrat"/>
              <a:cs typeface="Montserrat"/>
              <a:sym typeface="Montserrat"/>
            </a:endParaRPr>
          </a:p>
          <a:p>
            <a:pPr indent="0" lvl="0" marL="685800" marR="0" rtl="0" algn="l">
              <a:lnSpc>
                <a:spcPct val="100000"/>
              </a:lnSpc>
              <a:spcBef>
                <a:spcPts val="0"/>
              </a:spcBef>
              <a:spcAft>
                <a:spcPts val="0"/>
              </a:spcAft>
              <a:buClr>
                <a:srgbClr val="000000"/>
              </a:buClr>
              <a:buSzPts val="1000"/>
              <a:buFont typeface="Arial"/>
              <a:buNone/>
            </a:pPr>
            <a:r>
              <a:t/>
            </a:r>
            <a:endParaRPr b="1" i="1"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Stalkerware runs silently and gives the attacker full control over a device.  Stalkerware can be installed when somebody has physical access to your device (such as a family member or partner, “let me use your phone for a moment”) and installs a stalkerware app or when a user gets tricked into downloading the app.</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Cambria"/>
              <a:ea typeface="Cambria"/>
              <a:cs typeface="Cambria"/>
              <a:sym typeface="Cambria"/>
            </a:endParaRPr>
          </a:p>
          <a:p>
            <a:pPr indent="0" lvl="0" marL="57150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Montserrat"/>
                <a:ea typeface="Montserrat"/>
                <a:cs typeface="Montserrat"/>
                <a:sym typeface="Montserrat"/>
              </a:rPr>
              <a:t>TROJAN</a:t>
            </a:r>
            <a:endParaRPr b="1" i="0" sz="1000" u="none" cap="none" strike="noStrike">
              <a:solidFill>
                <a:schemeClr val="dk1"/>
              </a:solidFill>
              <a:latin typeface="Montserrat"/>
              <a:ea typeface="Montserrat"/>
              <a:cs typeface="Montserrat"/>
              <a:sym typeface="Montserrat"/>
            </a:endParaRPr>
          </a:p>
          <a:p>
            <a:pPr indent="0" lvl="0" marL="571500" marR="0" rtl="0" algn="l">
              <a:lnSpc>
                <a:spcPct val="100000"/>
              </a:lnSpc>
              <a:spcBef>
                <a:spcPts val="0"/>
              </a:spcBef>
              <a:spcAft>
                <a:spcPts val="0"/>
              </a:spcAft>
              <a:buClr>
                <a:srgbClr val="000000"/>
              </a:buClr>
              <a:buSzPts val="1000"/>
              <a:buFont typeface="Arial"/>
              <a:buNone/>
            </a:pPr>
            <a:r>
              <a:rPr b="1" i="1" lang="en-US" sz="1000" u="none" cap="none" strike="noStrike">
                <a:solidFill>
                  <a:schemeClr val="dk1"/>
                </a:solidFill>
                <a:latin typeface="Montserrat"/>
                <a:ea typeface="Montserrat"/>
                <a:cs typeface="Montserrat"/>
                <a:sym typeface="Montserrat"/>
              </a:rPr>
              <a:t>like a gift but an attack in disguise</a:t>
            </a:r>
            <a:endParaRPr b="1" i="1"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When downloaded, Trojan software may perform like the intended legitimate application, but is in fact doing malicious things in the background. This is often found in pirated or “cracked” software or fake antivirus software.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57150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Montserrat"/>
                <a:ea typeface="Montserrat"/>
                <a:cs typeface="Montserrat"/>
                <a:sym typeface="Montserrat"/>
              </a:rPr>
              <a:t>RANSOMWARE</a:t>
            </a:r>
            <a:endParaRPr b="1" i="0" sz="1000" u="none" cap="none" strike="noStrike">
              <a:solidFill>
                <a:schemeClr val="dk1"/>
              </a:solidFill>
              <a:latin typeface="Montserrat"/>
              <a:ea typeface="Montserrat"/>
              <a:cs typeface="Montserrat"/>
              <a:sym typeface="Montserrat"/>
            </a:endParaRPr>
          </a:p>
          <a:p>
            <a:pPr indent="0" lvl="0" marL="571500" marR="0" rtl="0" algn="l">
              <a:lnSpc>
                <a:spcPct val="100000"/>
              </a:lnSpc>
              <a:spcBef>
                <a:spcPts val="0"/>
              </a:spcBef>
              <a:spcAft>
                <a:spcPts val="0"/>
              </a:spcAft>
              <a:buClr>
                <a:srgbClr val="000000"/>
              </a:buClr>
              <a:buSzPts val="1000"/>
              <a:buFont typeface="Arial"/>
              <a:buNone/>
            </a:pPr>
            <a:r>
              <a:rPr b="1" i="1" lang="en-US" sz="1000" u="none" cap="none" strike="noStrike">
                <a:solidFill>
                  <a:schemeClr val="dk1"/>
                </a:solidFill>
                <a:latin typeface="Montserrat"/>
                <a:ea typeface="Montserrat"/>
                <a:cs typeface="Montserrat"/>
                <a:sym typeface="Montserrat"/>
              </a:rPr>
              <a:t>software holding you hostage</a:t>
            </a:r>
            <a:endParaRPr b="1" i="1" sz="1000" u="none" cap="none" strike="noStrike">
              <a:solidFill>
                <a:schemeClr val="dk1"/>
              </a:solidFill>
              <a:latin typeface="Montserrat"/>
              <a:ea typeface="Montserrat"/>
              <a:cs typeface="Montserrat"/>
              <a:sym typeface="Montserrat"/>
            </a:endParaRPr>
          </a:p>
          <a:p>
            <a:pPr indent="0" lvl="0" marL="68580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When downloaded, this malicious software holds a company, organization, or individual’s data for ransom. Ransomware gained popularity in the last decade and is now a multi-million dollar business for attackers  around the world.</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571500" marR="0" rtl="0" algn="l">
              <a:lnSpc>
                <a:spcPct val="100000"/>
              </a:lnSpc>
              <a:spcBef>
                <a:spcPts val="0"/>
              </a:spcBef>
              <a:spcAft>
                <a:spcPts val="0"/>
              </a:spcAft>
              <a:buClr>
                <a:srgbClr val="000000"/>
              </a:buClr>
              <a:buSzPts val="1100"/>
              <a:buFont typeface="Arial"/>
              <a:buNone/>
            </a:pPr>
            <a:r>
              <a:rPr b="1" i="0" lang="en-US" sz="1000" u="none" cap="none" strike="noStrike">
                <a:solidFill>
                  <a:schemeClr val="dk1"/>
                </a:solidFill>
                <a:latin typeface="Montserrat"/>
                <a:ea typeface="Montserrat"/>
                <a:cs typeface="Montserrat"/>
                <a:sym typeface="Montserrat"/>
              </a:rPr>
              <a:t>A.P.T. ATTACK</a:t>
            </a:r>
            <a:endParaRPr b="1" i="0" sz="1000" u="none" cap="none" strike="noStrike">
              <a:solidFill>
                <a:schemeClr val="dk1"/>
              </a:solidFill>
              <a:latin typeface="Montserrat"/>
              <a:ea typeface="Montserrat"/>
              <a:cs typeface="Montserrat"/>
              <a:sym typeface="Montserrat"/>
            </a:endParaRPr>
          </a:p>
          <a:p>
            <a:pPr indent="0" lvl="0" marL="571500" marR="0" rtl="0" algn="l">
              <a:lnSpc>
                <a:spcPct val="100000"/>
              </a:lnSpc>
              <a:spcBef>
                <a:spcPts val="0"/>
              </a:spcBef>
              <a:spcAft>
                <a:spcPts val="0"/>
              </a:spcAft>
              <a:buClr>
                <a:srgbClr val="000000"/>
              </a:buClr>
              <a:buSzPts val="1100"/>
              <a:buFont typeface="Arial"/>
              <a:buNone/>
            </a:pPr>
            <a:r>
              <a:rPr b="1" i="1" lang="en-US" sz="1000" u="none" cap="none" strike="noStrike">
                <a:solidFill>
                  <a:schemeClr val="dk1"/>
                </a:solidFill>
                <a:latin typeface="Montserrat"/>
                <a:ea typeface="Montserrat"/>
                <a:cs typeface="Montserrat"/>
                <a:sym typeface="Montserrat"/>
              </a:rPr>
              <a:t>Advanced Persistent Threat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An A.P.T.  attack is malware from an adversary with sophisticated capabilities and substantially more resources dedicated to achieving their goals: compromising your system. A.P.T. attacks are often used simultaneously with nation-state actors who will attempt to maintain “persistence,” or long -term access, to the system they are targeting.</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p:txBody>
      </p:sp>
      <p:sp>
        <p:nvSpPr>
          <p:cNvPr id="81" name="Google Shape;81;p1"/>
          <p:cNvSpPr/>
          <p:nvPr/>
        </p:nvSpPr>
        <p:spPr>
          <a:xfrm>
            <a:off x="228250" y="4823825"/>
            <a:ext cx="4038600" cy="5167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rgbClr val="FFFFFF"/>
              </a:solidFill>
              <a:highlight>
                <a:srgbClr val="004DA2"/>
              </a:highlight>
              <a:latin typeface="Montserrat"/>
              <a:ea typeface="Montserrat"/>
              <a:cs typeface="Montserrat"/>
              <a:sym typeface="Montserrat"/>
            </a:endParaRPr>
          </a:p>
          <a:p>
            <a:pPr indent="0" lvl="0" marL="74295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Montserrat"/>
                <a:ea typeface="Montserrat"/>
                <a:cs typeface="Montserrat"/>
                <a:sym typeface="Montserrat"/>
              </a:rPr>
              <a:t>OPENING A MALICIOUS ATTACHMENT OR FILE</a:t>
            </a:r>
            <a:endParaRPr b="1" i="1" sz="1000" u="none" cap="none" strike="noStrike">
              <a:solidFill>
                <a:schemeClr val="dk1"/>
              </a:solidFill>
              <a:latin typeface="Montserrat"/>
              <a:ea typeface="Montserrat"/>
              <a:cs typeface="Montserrat"/>
              <a:sym typeface="Montserrat"/>
            </a:endParaRPr>
          </a:p>
          <a:p>
            <a:pPr indent="0" lvl="0" marL="74295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Montserrat Light"/>
                <a:ea typeface="Montserrat Light"/>
                <a:cs typeface="Montserrat Light"/>
                <a:sym typeface="Montserrat Light"/>
              </a:rPr>
              <a:t>A malicious attachment is often shared in phishing messages.</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100"/>
              <a:buFont typeface="Arial"/>
              <a:buNone/>
            </a:pPr>
            <a:r>
              <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100"/>
              <a:buFont typeface="Arial"/>
              <a:buNone/>
            </a:pPr>
            <a:r>
              <a:t/>
            </a:r>
            <a:endParaRPr b="1" i="0" sz="1000" u="none" cap="none" strike="noStrike">
              <a:solidFill>
                <a:schemeClr val="dk1"/>
              </a:solidFill>
              <a:latin typeface="Montserrat"/>
              <a:ea typeface="Montserrat"/>
              <a:cs typeface="Montserrat"/>
              <a:sym typeface="Montserrat"/>
            </a:endParaRPr>
          </a:p>
          <a:p>
            <a:pPr indent="0" lvl="0" marL="742950" marR="0" rtl="0" algn="l">
              <a:lnSpc>
                <a:spcPct val="100000"/>
              </a:lnSpc>
              <a:spcBef>
                <a:spcPts val="0"/>
              </a:spcBef>
              <a:spcAft>
                <a:spcPts val="0"/>
              </a:spcAft>
              <a:buClr>
                <a:schemeClr val="dk1"/>
              </a:buClr>
              <a:buSzPts val="1000"/>
              <a:buFont typeface="Arial"/>
              <a:buNone/>
            </a:pPr>
            <a:r>
              <a:rPr b="1" i="0" lang="en-US" sz="1000" u="none" cap="none" strike="noStrike">
                <a:solidFill>
                  <a:schemeClr val="dk1"/>
                </a:solidFill>
                <a:latin typeface="Montserrat"/>
                <a:ea typeface="Montserrat"/>
                <a:cs typeface="Montserrat"/>
                <a:sym typeface="Montserrat"/>
              </a:rPr>
              <a:t>CLICKING A MALICIOUS LINK</a:t>
            </a:r>
            <a:endParaRPr b="1" i="1" sz="1000" u="none" cap="none" strike="noStrike">
              <a:solidFill>
                <a:schemeClr val="dk1"/>
              </a:solidFill>
              <a:latin typeface="Montserrat"/>
              <a:ea typeface="Montserrat"/>
              <a:cs typeface="Montserrat"/>
              <a:sym typeface="Montserrat"/>
            </a:endParaRPr>
          </a:p>
          <a:p>
            <a:pPr indent="0" lvl="0" marL="742950" marR="0" rtl="0" algn="l">
              <a:lnSpc>
                <a:spcPct val="100000"/>
              </a:lnSpc>
              <a:spcBef>
                <a:spcPts val="0"/>
              </a:spcBef>
              <a:spcAft>
                <a:spcPts val="0"/>
              </a:spcAft>
              <a:buClr>
                <a:srgbClr val="000000"/>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A malicious link is often shared in phishing messages.</a:t>
            </a:r>
            <a:endParaRPr b="0" i="0" sz="1000" u="none" cap="none" strike="noStrike">
              <a:solidFill>
                <a:schemeClr val="dk1"/>
              </a:solidFill>
              <a:latin typeface="Montserrat Light"/>
              <a:ea typeface="Montserrat Light"/>
              <a:cs typeface="Montserrat Light"/>
              <a:sym typeface="Montserrat Light"/>
            </a:endParaRPr>
          </a:p>
          <a:p>
            <a:pPr indent="0" lvl="0" marL="742950" marR="0" rtl="0" algn="l">
              <a:lnSpc>
                <a:spcPct val="100000"/>
              </a:lnSpc>
              <a:spcBef>
                <a:spcPts val="0"/>
              </a:spcBef>
              <a:spcAft>
                <a:spcPts val="0"/>
              </a:spcAft>
              <a:buClr>
                <a:schemeClr val="dk1"/>
              </a:buClr>
              <a:buSzPts val="11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100"/>
              <a:buFont typeface="Arial"/>
              <a:buNone/>
            </a:pPr>
            <a:r>
              <a:t/>
            </a:r>
            <a:endParaRPr b="1" i="0" sz="1000" u="none" cap="none" strike="noStrike">
              <a:solidFill>
                <a:schemeClr val="dk1"/>
              </a:solidFill>
              <a:latin typeface="Montserrat"/>
              <a:ea typeface="Montserrat"/>
              <a:cs typeface="Montserrat"/>
              <a:sym typeface="Montserrat"/>
            </a:endParaRPr>
          </a:p>
          <a:p>
            <a:pPr indent="0" lvl="0" marL="742950" marR="0" rtl="0" algn="l">
              <a:lnSpc>
                <a:spcPct val="100000"/>
              </a:lnSpc>
              <a:spcBef>
                <a:spcPts val="0"/>
              </a:spcBef>
              <a:spcAft>
                <a:spcPts val="0"/>
              </a:spcAft>
              <a:buClr>
                <a:srgbClr val="000000"/>
              </a:buClr>
              <a:buSzPts val="1100"/>
              <a:buFont typeface="Arial"/>
              <a:buNone/>
            </a:pPr>
            <a:r>
              <a:rPr b="1" i="0" lang="en-US" sz="1000" u="none" cap="none" strike="noStrike">
                <a:solidFill>
                  <a:schemeClr val="dk1"/>
                </a:solidFill>
                <a:latin typeface="Montserrat"/>
                <a:ea typeface="Montserrat"/>
                <a:cs typeface="Montserrat"/>
                <a:sym typeface="Montserrat"/>
              </a:rPr>
              <a:t>DOWNLOADING UNLICENSED SOFTWARE</a:t>
            </a:r>
            <a:endParaRPr b="1" i="0" sz="1000" u="none" cap="none" strike="noStrike">
              <a:solidFill>
                <a:schemeClr val="dk1"/>
              </a:solidFill>
              <a:latin typeface="Montserrat"/>
              <a:ea typeface="Montserrat"/>
              <a:cs typeface="Montserrat"/>
              <a:sym typeface="Montserrat"/>
            </a:endParaRPr>
          </a:p>
          <a:p>
            <a:pPr indent="0" lvl="0" marL="74295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Software that cannot receive security updates increases risk (e.g. not from the Apple App store or Google Play store.)</a:t>
            </a:r>
            <a:endParaRPr b="0" i="0" sz="1000" u="none" cap="none" strike="noStrike">
              <a:solidFill>
                <a:schemeClr val="dk1"/>
              </a:solidFill>
              <a:latin typeface="Montserrat Light"/>
              <a:ea typeface="Montserrat Light"/>
              <a:cs typeface="Montserrat Light"/>
              <a:sym typeface="Montserrat Light"/>
            </a:endParaRPr>
          </a:p>
          <a:p>
            <a:pPr indent="0" lvl="0" marL="742950" marR="0" rtl="0" algn="l">
              <a:lnSpc>
                <a:spcPct val="100000"/>
              </a:lnSpc>
              <a:spcBef>
                <a:spcPts val="0"/>
              </a:spcBef>
              <a:spcAft>
                <a:spcPts val="0"/>
              </a:spcAft>
              <a:buClr>
                <a:schemeClr val="dk1"/>
              </a:buClr>
              <a:buSzPts val="11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chemeClr val="dk1"/>
              </a:solidFill>
              <a:latin typeface="Montserrat"/>
              <a:ea typeface="Montserrat"/>
              <a:cs typeface="Montserrat"/>
              <a:sym typeface="Montserrat"/>
            </a:endParaRPr>
          </a:p>
          <a:p>
            <a:pPr indent="0" lvl="0" marL="74295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Montserrat"/>
                <a:ea typeface="Montserrat"/>
                <a:cs typeface="Montserrat"/>
                <a:sym typeface="Montserrat"/>
              </a:rPr>
              <a:t>VISITING COMPROMISED WEBSITES </a:t>
            </a:r>
            <a:endParaRPr b="1" i="0" sz="1000" u="none" cap="none" strike="noStrike">
              <a:solidFill>
                <a:schemeClr val="dk1"/>
              </a:solidFill>
              <a:latin typeface="Montserrat"/>
              <a:ea typeface="Montserrat"/>
              <a:cs typeface="Montserrat"/>
              <a:sym typeface="Montserrat"/>
            </a:endParaRPr>
          </a:p>
          <a:p>
            <a:pPr indent="0" lvl="0" marL="74295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Sometimes websites are taken over and are used to host malicious content.</a:t>
            </a:r>
            <a:endParaRPr b="0" i="0" sz="1000" u="none" cap="none" strike="noStrike">
              <a:solidFill>
                <a:schemeClr val="dk1"/>
              </a:solidFill>
              <a:latin typeface="Montserrat Light"/>
              <a:ea typeface="Montserrat Light"/>
              <a:cs typeface="Montserrat Light"/>
              <a:sym typeface="Montserrat Light"/>
            </a:endParaRPr>
          </a:p>
          <a:p>
            <a:pPr indent="0" lvl="0" marL="74295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74295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Montserrat"/>
                <a:ea typeface="Montserrat"/>
                <a:cs typeface="Montserrat"/>
                <a:sym typeface="Montserrat"/>
              </a:rPr>
              <a:t>DOWNLOADING AUTOMATIC CONTENT</a:t>
            </a:r>
            <a:endParaRPr b="1" i="0" sz="1000" u="none" cap="none" strike="noStrike">
              <a:solidFill>
                <a:schemeClr val="dk1"/>
              </a:solidFill>
              <a:latin typeface="Montserrat"/>
              <a:ea typeface="Montserrat"/>
              <a:cs typeface="Montserrat"/>
              <a:sym typeface="Montserrat"/>
            </a:endParaRPr>
          </a:p>
          <a:p>
            <a:pPr indent="0" lvl="0" marL="74295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Attackers may gain access to a network and can use this network to spread malware.</a:t>
            </a:r>
            <a:endParaRPr b="0" i="0" sz="1000" u="none" cap="none" strike="noStrike">
              <a:solidFill>
                <a:schemeClr val="dk1"/>
              </a:solidFill>
              <a:latin typeface="Montserrat Light"/>
              <a:ea typeface="Montserrat Light"/>
              <a:cs typeface="Montserrat Light"/>
              <a:sym typeface="Montserrat Light"/>
            </a:endParaRPr>
          </a:p>
          <a:p>
            <a:pPr indent="0" lvl="0" marL="74295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74295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74295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Montserrat"/>
                <a:ea typeface="Montserrat"/>
                <a:cs typeface="Montserrat"/>
                <a:sym typeface="Montserrat"/>
              </a:rPr>
              <a:t>SHARING USB DEVICES OR PLUGGING INTO SUSPICIOUS PORTS</a:t>
            </a:r>
            <a:endParaRPr b="1" i="0" sz="1000" u="none" cap="none" strike="noStrike">
              <a:solidFill>
                <a:schemeClr val="dk1"/>
              </a:solidFill>
              <a:latin typeface="Montserrat"/>
              <a:ea typeface="Montserrat"/>
              <a:cs typeface="Montserrat"/>
              <a:sym typeface="Montserrat"/>
            </a:endParaRPr>
          </a:p>
          <a:p>
            <a:pPr indent="0" lvl="0" marL="74295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A charging station or port can be used to download malware.</a:t>
            </a:r>
            <a:endParaRPr b="1" i="0" sz="1000" u="none" cap="none" strike="noStrike">
              <a:solidFill>
                <a:schemeClr val="dk1"/>
              </a:solidFill>
              <a:latin typeface="Montserrat"/>
              <a:ea typeface="Montserrat"/>
              <a:cs typeface="Montserrat"/>
              <a:sym typeface="Montserrat"/>
            </a:endParaRPr>
          </a:p>
          <a:p>
            <a:pPr indent="0" lvl="0" marL="1143000" marR="0" rtl="0" algn="l">
              <a:lnSpc>
                <a:spcPct val="100000"/>
              </a:lnSpc>
              <a:spcBef>
                <a:spcPts val="0"/>
              </a:spcBef>
              <a:spcAft>
                <a:spcPts val="0"/>
              </a:spcAft>
              <a:buClr>
                <a:srgbClr val="000000"/>
              </a:buClr>
              <a:buSzPts val="11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228600" marR="0" rtl="0" algn="l">
              <a:lnSpc>
                <a:spcPct val="100000"/>
              </a:lnSpc>
              <a:spcBef>
                <a:spcPts val="0"/>
              </a:spcBef>
              <a:spcAft>
                <a:spcPts val="0"/>
              </a:spcAft>
              <a:buClr>
                <a:srgbClr val="000000"/>
              </a:buClr>
              <a:buSzPts val="1000"/>
              <a:buFont typeface="Arial"/>
              <a:buNone/>
            </a:pPr>
            <a:r>
              <a:t/>
            </a:r>
            <a:endParaRPr b="1" i="0" sz="1000" u="none" cap="none" strike="noStrike">
              <a:solidFill>
                <a:srgbClr val="000000"/>
              </a:solidFill>
              <a:latin typeface="Montserrat"/>
              <a:ea typeface="Montserrat"/>
              <a:cs typeface="Montserrat"/>
              <a:sym typeface="Montserrat"/>
            </a:endParaRPr>
          </a:p>
          <a:p>
            <a:pPr indent="-400050" lvl="0" marL="628650" marR="0" rtl="0" algn="l">
              <a:lnSpc>
                <a:spcPct val="100000"/>
              </a:lnSpc>
              <a:spcBef>
                <a:spcPts val="0"/>
              </a:spcBef>
              <a:spcAft>
                <a:spcPts val="0"/>
              </a:spcAft>
              <a:buClr>
                <a:srgbClr val="000000"/>
              </a:buClr>
              <a:buSzPts val="1100"/>
              <a:buFont typeface="Arial"/>
              <a:buNone/>
            </a:pPr>
            <a:r>
              <a:t/>
            </a:r>
            <a:endParaRPr b="1" i="0" sz="1000" u="none" cap="none" strike="noStrike">
              <a:solidFill>
                <a:srgbClr val="000000"/>
              </a:solidFill>
              <a:latin typeface="Montserrat"/>
              <a:ea typeface="Montserrat"/>
              <a:cs typeface="Montserrat"/>
              <a:sym typeface="Montserrat"/>
            </a:endParaRPr>
          </a:p>
        </p:txBody>
      </p:sp>
      <p:sp>
        <p:nvSpPr>
          <p:cNvPr id="82" name="Google Shape;82;p1"/>
          <p:cNvSpPr txBox="1"/>
          <p:nvPr/>
        </p:nvSpPr>
        <p:spPr>
          <a:xfrm>
            <a:off x="228250" y="4541487"/>
            <a:ext cx="3791100" cy="271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663399"/>
                </a:solidFill>
                <a:latin typeface="Montserrat"/>
                <a:ea typeface="Montserrat"/>
                <a:cs typeface="Montserrat"/>
                <a:sym typeface="Montserrat"/>
              </a:rPr>
              <a:t>COMMON WAYS MALWARE IS INSTALLED</a:t>
            </a:r>
            <a:endParaRPr b="0" i="0" sz="1400" u="none" cap="none" strike="noStrike">
              <a:solidFill>
                <a:srgbClr val="000000"/>
              </a:solidFill>
              <a:latin typeface="Arial"/>
              <a:ea typeface="Arial"/>
              <a:cs typeface="Arial"/>
              <a:sym typeface="Arial"/>
            </a:endParaRPr>
          </a:p>
        </p:txBody>
      </p:sp>
      <p:sp>
        <p:nvSpPr>
          <p:cNvPr id="83" name="Google Shape;83;p1"/>
          <p:cNvSpPr txBox="1"/>
          <p:nvPr/>
        </p:nvSpPr>
        <p:spPr>
          <a:xfrm>
            <a:off x="5014425" y="955825"/>
            <a:ext cx="2767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2"/>
          <p:cNvSpPr/>
          <p:nvPr/>
        </p:nvSpPr>
        <p:spPr>
          <a:xfrm>
            <a:off x="342900" y="1362075"/>
            <a:ext cx="3791100" cy="169500"/>
          </a:xfrm>
          <a:prstGeom prst="rect">
            <a:avLst/>
          </a:prstGeom>
          <a:solidFill>
            <a:srgbClr val="663399"/>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9" name="Google Shape;89;p2"/>
          <p:cNvSpPr/>
          <p:nvPr/>
        </p:nvSpPr>
        <p:spPr>
          <a:xfrm>
            <a:off x="-45000" y="21960"/>
            <a:ext cx="7817700" cy="1114800"/>
          </a:xfrm>
          <a:prstGeom prst="rect">
            <a:avLst/>
          </a:prstGeom>
          <a:solidFill>
            <a:srgbClr val="663399"/>
          </a:solidFill>
          <a:ln>
            <a:noFill/>
          </a:ln>
        </p:spPr>
        <p:txBody>
          <a:bodyPr anchorCtr="0" anchor="b" bIns="91425" lIns="91425" spcFirstLastPara="1" rIns="91425" wrap="square" tIns="91425">
            <a:noAutofit/>
          </a:bodyPr>
          <a:lstStyle/>
          <a:p>
            <a:pPr indent="-28575" lvl="0" marL="285750" marR="0" rtl="0" algn="l">
              <a:lnSpc>
                <a:spcPct val="100000"/>
              </a:lnSpc>
              <a:spcBef>
                <a:spcPts val="0"/>
              </a:spcBef>
              <a:spcAft>
                <a:spcPts val="0"/>
              </a:spcAft>
              <a:buClr>
                <a:srgbClr val="000000"/>
              </a:buClr>
              <a:buSzPts val="3000"/>
              <a:buFont typeface="Arial"/>
              <a:buNone/>
            </a:pPr>
            <a:r>
              <a:rPr b="1" i="0" lang="en-US" sz="3000" u="none" cap="none" strike="noStrike">
                <a:solidFill>
                  <a:srgbClr val="FFFFFF"/>
                </a:solidFill>
                <a:latin typeface="Montserrat"/>
                <a:ea typeface="Montserrat"/>
                <a:cs typeface="Montserrat"/>
                <a:sym typeface="Montserrat"/>
              </a:rPr>
              <a:t>PROTECTION </a:t>
            </a:r>
            <a:endParaRPr b="1" i="0" sz="3000" u="none" cap="none" strike="noStrike">
              <a:solidFill>
                <a:srgbClr val="000000"/>
              </a:solidFill>
              <a:latin typeface="Montserrat"/>
              <a:ea typeface="Montserrat"/>
              <a:cs typeface="Montserrat"/>
              <a:sym typeface="Montserrat"/>
            </a:endParaRPr>
          </a:p>
        </p:txBody>
      </p:sp>
      <p:sp>
        <p:nvSpPr>
          <p:cNvPr id="90" name="Google Shape;90;p2"/>
          <p:cNvSpPr/>
          <p:nvPr/>
        </p:nvSpPr>
        <p:spPr>
          <a:xfrm>
            <a:off x="228150" y="1254625"/>
            <a:ext cx="3924600" cy="4336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FFFFFF"/>
                </a:solidFill>
                <a:latin typeface="Montserrat"/>
                <a:ea typeface="Montserrat"/>
                <a:cs typeface="Montserrat"/>
                <a:sym typeface="Montserrat"/>
              </a:rPr>
              <a:t>  </a:t>
            </a:r>
            <a:endParaRPr b="1" i="0" sz="1000" u="none" cap="none" strike="noStrike">
              <a:solidFill>
                <a:srgbClr val="FFFFFF"/>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600"/>
              <a:buFont typeface="Arial"/>
              <a:buNone/>
            </a:pPr>
            <a:r>
              <a:t/>
            </a:r>
            <a:endParaRPr b="1" i="0" sz="6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r>
              <a:rPr b="1" i="1" lang="en-US" sz="1000" u="none" cap="none" strike="noStrike">
                <a:solidFill>
                  <a:srgbClr val="663399"/>
                </a:solidFill>
                <a:latin typeface="Montserrat"/>
                <a:ea typeface="Montserrat"/>
                <a:cs typeface="Montserrat"/>
                <a:sym typeface="Montserrat"/>
              </a:rPr>
              <a:t>TIP #1: UPDATE YOUR SOFTWARE </a:t>
            </a:r>
            <a:endParaRPr b="1" i="1" sz="10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1" i="1" lang="en-US" sz="1000" u="none" cap="none" strike="noStrike">
                <a:solidFill>
                  <a:srgbClr val="663399"/>
                </a:solidFill>
                <a:latin typeface="Montserrat"/>
                <a:ea typeface="Montserrat"/>
                <a:cs typeface="Montserrat"/>
                <a:sym typeface="Montserrat"/>
              </a:rPr>
              <a:t>(&amp; CHECK YOU ARE USING LICENSED* SOFTWARE)</a:t>
            </a:r>
            <a:endParaRPr b="1" i="1" sz="10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t/>
            </a:r>
            <a:endParaRPr b="1" i="0" sz="6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Most malware take advantage of known vulnerabilities.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The software companies themselves often fix these vulnerabilities and push to users through </a:t>
            </a:r>
            <a:r>
              <a:rPr b="1" i="0" lang="en-US" sz="1000" u="none" cap="none" strike="noStrike">
                <a:solidFill>
                  <a:schemeClr val="dk1"/>
                </a:solidFill>
                <a:latin typeface="Montserrat"/>
                <a:ea typeface="Montserrat"/>
                <a:cs typeface="Montserrat"/>
                <a:sym typeface="Montserrat"/>
              </a:rPr>
              <a:t>updates</a:t>
            </a:r>
            <a:r>
              <a:rPr b="0" i="0" lang="en-US" sz="1000" u="none" cap="none" strike="noStrike">
                <a:solidFill>
                  <a:schemeClr val="dk1"/>
                </a:solidFill>
                <a:latin typeface="Montserrat Light"/>
                <a:ea typeface="Montserrat Light"/>
                <a:cs typeface="Montserrat Light"/>
                <a:sym typeface="Montserrat Light"/>
              </a:rPr>
              <a:t>.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74295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Software updates are therefore critical for user security, as they are the most sure way to stay up to date on fixing known vulnerabilities that attackers might use.</a:t>
            </a:r>
            <a:endParaRPr b="0" i="0" sz="1000" u="none" cap="none" strike="noStrike">
              <a:solidFill>
                <a:schemeClr val="dk1"/>
              </a:solidFill>
              <a:latin typeface="Montserrat Light"/>
              <a:ea typeface="Montserrat Light"/>
              <a:cs typeface="Montserrat Light"/>
              <a:sym typeface="Montserrat Light"/>
            </a:endParaRPr>
          </a:p>
          <a:p>
            <a:pPr indent="0" lvl="0" marL="800100" marR="0" rtl="0" algn="l">
              <a:lnSpc>
                <a:spcPct val="100000"/>
              </a:lnSpc>
              <a:spcBef>
                <a:spcPts val="0"/>
              </a:spcBef>
              <a:spcAft>
                <a:spcPts val="0"/>
              </a:spcAft>
              <a:buClr>
                <a:schemeClr val="dk1"/>
              </a:buClr>
              <a:buSzPts val="1100"/>
              <a:buFont typeface="Arial"/>
              <a:buNone/>
            </a:pPr>
            <a:r>
              <a:t/>
            </a:r>
            <a:endParaRPr b="1" i="0" sz="6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1" i="0" lang="en-US" sz="1000" u="none" cap="none" strike="noStrike">
                <a:solidFill>
                  <a:schemeClr val="dk1"/>
                </a:solidFill>
                <a:latin typeface="Montserrat"/>
                <a:ea typeface="Montserrat"/>
                <a:cs typeface="Montserrat"/>
                <a:sym typeface="Montserrat"/>
              </a:rPr>
              <a:t>*</a:t>
            </a:r>
            <a:r>
              <a:rPr b="1" i="0" lang="en-US" sz="800" u="none" cap="none" strike="noStrike">
                <a:solidFill>
                  <a:schemeClr val="dk1"/>
                </a:solidFill>
                <a:latin typeface="Montserrat"/>
                <a:ea typeface="Montserrat"/>
                <a:cs typeface="Montserrat"/>
                <a:sym typeface="Montserrat"/>
              </a:rPr>
              <a:t>If you’re not sure how to get licensed software, ask your friendly digital security facilitator for tips and available resources.</a:t>
            </a:r>
            <a:endParaRPr b="1" i="0" sz="800" u="none" cap="none" strike="noStrike">
              <a:solidFill>
                <a:schemeClr val="dk1"/>
              </a:solidFill>
              <a:latin typeface="Montserrat"/>
              <a:ea typeface="Montserrat"/>
              <a:cs typeface="Montserrat"/>
              <a:sym typeface="Montserrat"/>
            </a:endParaRPr>
          </a:p>
          <a:p>
            <a:pPr indent="0" lvl="0" marL="0" marR="752475" rtl="0" algn="l">
              <a:lnSpc>
                <a:spcPct val="100000"/>
              </a:lnSpc>
              <a:spcBef>
                <a:spcPts val="0"/>
              </a:spcBef>
              <a:spcAft>
                <a:spcPts val="0"/>
              </a:spcAft>
              <a:buClr>
                <a:srgbClr val="000000"/>
              </a:buClr>
              <a:buSzPts val="600"/>
              <a:buFont typeface="Arial"/>
              <a:buNone/>
            </a:pPr>
            <a:r>
              <a:t/>
            </a:r>
            <a:endParaRPr b="1" i="0" sz="600" u="none" cap="none" strike="noStrike">
              <a:solidFill>
                <a:srgbClr val="663399"/>
              </a:solidFill>
              <a:latin typeface="Montserrat"/>
              <a:ea typeface="Montserrat"/>
              <a:cs typeface="Montserrat"/>
              <a:sym typeface="Montserrat"/>
            </a:endParaRPr>
          </a:p>
          <a:p>
            <a:pPr indent="0" lvl="0" marL="0" marR="752475" rtl="0" algn="l">
              <a:lnSpc>
                <a:spcPct val="100000"/>
              </a:lnSpc>
              <a:spcBef>
                <a:spcPts val="0"/>
              </a:spcBef>
              <a:spcAft>
                <a:spcPts val="0"/>
              </a:spcAft>
              <a:buClr>
                <a:srgbClr val="000000"/>
              </a:buClr>
              <a:buSzPts val="1000"/>
              <a:buFont typeface="Arial"/>
              <a:buNone/>
            </a:pPr>
            <a:r>
              <a:rPr b="1" i="1" lang="en-US" sz="1000" u="none" cap="none" strike="noStrike">
                <a:solidFill>
                  <a:srgbClr val="663399"/>
                </a:solidFill>
                <a:latin typeface="Montserrat"/>
                <a:ea typeface="Montserrat"/>
                <a:cs typeface="Montserrat"/>
                <a:sym typeface="Montserrat"/>
              </a:rPr>
              <a:t>TIP #2: BACKUPS FOR THE FUTURE</a:t>
            </a:r>
            <a:endParaRPr b="1" i="1" sz="1000" u="none" cap="none" strike="noStrike">
              <a:solidFill>
                <a:srgbClr val="663399"/>
              </a:solidFill>
              <a:latin typeface="Montserrat"/>
              <a:ea typeface="Montserrat"/>
              <a:cs typeface="Montserrat"/>
              <a:sym typeface="Montserrat"/>
            </a:endParaRPr>
          </a:p>
          <a:p>
            <a:pPr indent="0" lvl="0" marL="0" marR="752475" rtl="0" algn="l">
              <a:lnSpc>
                <a:spcPct val="100000"/>
              </a:lnSpc>
              <a:spcBef>
                <a:spcPts val="0"/>
              </a:spcBef>
              <a:spcAft>
                <a:spcPts val="0"/>
              </a:spcAft>
              <a:buClr>
                <a:srgbClr val="000000"/>
              </a:buClr>
              <a:buSzPts val="600"/>
              <a:buFont typeface="Arial"/>
              <a:buNone/>
            </a:pPr>
            <a:r>
              <a:t/>
            </a:r>
            <a:endParaRPr b="1" i="0" sz="600" u="none" cap="none" strike="noStrike">
              <a:solidFill>
                <a:srgbClr val="663399"/>
              </a:solidFill>
              <a:latin typeface="Montserrat"/>
              <a:ea typeface="Montserrat"/>
              <a:cs typeface="Montserrat"/>
              <a:sym typeface="Montserrat"/>
            </a:endParaRPr>
          </a:p>
          <a:p>
            <a:pPr indent="0" lvl="0" marL="0" marR="13335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Montserrat"/>
                <a:ea typeface="Montserrat"/>
                <a:cs typeface="Montserrat"/>
                <a:sym typeface="Montserrat"/>
              </a:rPr>
              <a:t>Back up your data </a:t>
            </a:r>
            <a:r>
              <a:rPr b="0" i="0" lang="en-US" sz="1000" u="none" cap="none" strike="noStrike">
                <a:solidFill>
                  <a:schemeClr val="dk1"/>
                </a:solidFill>
                <a:latin typeface="Montserrat Light"/>
                <a:ea typeface="Montserrat Light"/>
                <a:cs typeface="Montserrat Light"/>
                <a:sym typeface="Montserrat Light"/>
              </a:rPr>
              <a:t>today and future-you will be grateful. If you lose your device (whether to malware, theft, or the device just not turning on) all is not lost: your files will be in your backups. Protect those backups by using a strong password and encryption. </a:t>
            </a:r>
            <a:endParaRPr b="0" i="0" sz="1000" u="none" cap="none" strike="noStrike">
              <a:solidFill>
                <a:schemeClr val="dk1"/>
              </a:solidFill>
              <a:latin typeface="Montserrat Light"/>
              <a:ea typeface="Montserrat Light"/>
              <a:cs typeface="Montserrat Light"/>
              <a:sym typeface="Montserrat Light"/>
            </a:endParaRPr>
          </a:p>
          <a:p>
            <a:pPr indent="0" lvl="0" marL="0" marR="13335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rPr b="1" i="1" lang="en-US" sz="1000" u="none" cap="none" strike="noStrike">
                <a:solidFill>
                  <a:srgbClr val="663399"/>
                </a:solidFill>
                <a:latin typeface="Montserrat"/>
                <a:ea typeface="Montserrat"/>
                <a:cs typeface="Montserrat"/>
                <a:sym typeface="Montserrat"/>
              </a:rPr>
              <a:t>TIP #3: PAUSE BEFORE YOU CLICK</a:t>
            </a:r>
            <a:endParaRPr b="0" i="1" sz="1000" u="none" cap="none" strike="noStrike">
              <a:solidFill>
                <a:srgbClr val="663399"/>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74295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74295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Montserrat Light"/>
                <a:ea typeface="Montserrat Light"/>
                <a:cs typeface="Montserrat Light"/>
                <a:sym typeface="Montserrat Light"/>
              </a:rPr>
              <a:t>Link and file sharing is a common practice, but stay vigilant when interacting with or sharing links. Before clicking, ask: does this feel</a:t>
            </a:r>
            <a:r>
              <a:rPr lang="en-US" sz="1000">
                <a:solidFill>
                  <a:schemeClr val="dk1"/>
                </a:solidFill>
                <a:latin typeface="Montserrat Light"/>
                <a:ea typeface="Montserrat Light"/>
                <a:cs typeface="Montserrat Light"/>
                <a:sym typeface="Montserrat Light"/>
              </a:rPr>
              <a:t> </a:t>
            </a:r>
            <a:r>
              <a:rPr b="0" i="0" lang="en-US" sz="1000" u="none" cap="none" strike="noStrike">
                <a:solidFill>
                  <a:schemeClr val="dk1"/>
                </a:solidFill>
                <a:latin typeface="Montserrat Light"/>
                <a:ea typeface="Montserrat Light"/>
                <a:cs typeface="Montserrat Light"/>
                <a:sym typeface="Montserrat Light"/>
              </a:rPr>
              <a:t>strange?</a:t>
            </a:r>
            <a:endParaRPr b="0" i="0" sz="1000" u="none" cap="none" strike="noStrike">
              <a:solidFill>
                <a:schemeClr val="dk1"/>
              </a:solidFill>
              <a:latin typeface="Montserrat Light"/>
              <a:ea typeface="Montserrat Light"/>
              <a:cs typeface="Montserrat Light"/>
              <a:sym typeface="Montserrat Light"/>
            </a:endParaRPr>
          </a:p>
          <a:p>
            <a:pPr indent="0" lvl="0" marL="228600" marR="0" rtl="0" algn="l">
              <a:lnSpc>
                <a:spcPct val="100000"/>
              </a:lnSpc>
              <a:spcBef>
                <a:spcPts val="0"/>
              </a:spcBef>
              <a:spcAft>
                <a:spcPts val="0"/>
              </a:spcAft>
              <a:buClr>
                <a:srgbClr val="000000"/>
              </a:buClr>
              <a:buSzPts val="1100"/>
              <a:buFont typeface="Arial"/>
              <a:buNone/>
            </a:pPr>
            <a:r>
              <a:t/>
            </a:r>
            <a:endParaRPr b="1" i="0" sz="1000" u="none" cap="none" strike="noStrike">
              <a:solidFill>
                <a:srgbClr val="000000"/>
              </a:solidFill>
              <a:latin typeface="Montserrat"/>
              <a:ea typeface="Montserrat"/>
              <a:cs typeface="Montserrat"/>
              <a:sym typeface="Montserrat"/>
            </a:endParaRPr>
          </a:p>
        </p:txBody>
      </p:sp>
      <p:sp>
        <p:nvSpPr>
          <p:cNvPr id="91" name="Google Shape;91;p2"/>
          <p:cNvSpPr/>
          <p:nvPr/>
        </p:nvSpPr>
        <p:spPr>
          <a:xfrm>
            <a:off x="4248150" y="4600275"/>
            <a:ext cx="3419700" cy="6948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663399"/>
                </a:solidFill>
                <a:latin typeface="Montserrat"/>
                <a:ea typeface="Montserrat"/>
                <a:cs typeface="Montserrat"/>
                <a:sym typeface="Montserrat"/>
              </a:rPr>
              <a:t>I THINK I HAVE MALWARE. WHAT SHOULD I DO?</a:t>
            </a:r>
            <a:endParaRPr b="1" i="0" sz="10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Is something strange happening on your device?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Montserrat Light"/>
                <a:ea typeface="Montserrat Light"/>
                <a:cs typeface="Montserrat Light"/>
                <a:sym typeface="Montserrat Light"/>
              </a:rPr>
              <a:t>Is it a specific account that has been affected (like social media), or is it the whole device?  If it seems like malware, be careful of how you use and carry that infected device in the future—then, use a </a:t>
            </a:r>
            <a:r>
              <a:rPr b="1" i="0" lang="en-US" sz="1000" u="none" cap="none" strike="noStrike">
                <a:solidFill>
                  <a:schemeClr val="dk1"/>
                </a:solidFill>
                <a:latin typeface="Montserrat"/>
                <a:ea typeface="Montserrat"/>
                <a:cs typeface="Montserrat"/>
                <a:sym typeface="Montserrat"/>
              </a:rPr>
              <a:t>different device*</a:t>
            </a:r>
            <a:r>
              <a:rPr b="0" i="0" lang="en-US" sz="1000" u="none" cap="none" strike="noStrike">
                <a:solidFill>
                  <a:schemeClr val="dk1"/>
                </a:solidFill>
                <a:latin typeface="Montserrat Light"/>
                <a:ea typeface="Montserrat Light"/>
                <a:cs typeface="Montserrat Light"/>
                <a:sym typeface="Montserrat Light"/>
              </a:rPr>
              <a:t> to contact a specialist for help.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Montserrat"/>
                <a:ea typeface="Montserrat"/>
                <a:cs typeface="Montserrat"/>
                <a:sym typeface="Montserrat"/>
              </a:rPr>
              <a:t>*</a:t>
            </a:r>
            <a:r>
              <a:rPr b="1" i="0" lang="en-US" sz="800" u="none" cap="none" strike="noStrike">
                <a:solidFill>
                  <a:schemeClr val="dk1"/>
                </a:solidFill>
                <a:latin typeface="Montserrat"/>
                <a:ea typeface="Montserrat"/>
                <a:cs typeface="Montserrat"/>
                <a:sym typeface="Montserrat"/>
              </a:rPr>
              <a:t>A separate device would be unconnected to the malware-affected device. This could be a library computer or a trusted friend’s phone, for example.</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rPr b="1" i="0" lang="en-US" sz="1000" u="none" cap="none" strike="noStrike">
                <a:solidFill>
                  <a:schemeClr val="dk1"/>
                </a:solidFill>
                <a:latin typeface="Montserrat"/>
                <a:ea typeface="Montserrat"/>
                <a:cs typeface="Montserrat"/>
                <a:sym typeface="Montserrat"/>
              </a:rPr>
              <a:t>CONTACT A TRUSTED TECHNICIAN</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Keep a </a:t>
            </a:r>
            <a:r>
              <a:rPr b="1" i="0" lang="en-US" sz="1000" u="none" cap="none" strike="noStrike">
                <a:solidFill>
                  <a:schemeClr val="dk1"/>
                </a:solidFill>
                <a:latin typeface="Montserrat"/>
                <a:ea typeface="Montserrat"/>
                <a:cs typeface="Montserrat"/>
                <a:sym typeface="Montserrat"/>
              </a:rPr>
              <a:t>log</a:t>
            </a:r>
            <a:r>
              <a:rPr b="0" i="0" lang="en-US" sz="1000" u="none" cap="none" strike="noStrike">
                <a:solidFill>
                  <a:schemeClr val="dk1"/>
                </a:solidFill>
                <a:latin typeface="Montserrat Light"/>
                <a:ea typeface="Montserrat Light"/>
                <a:cs typeface="Montserrat Light"/>
                <a:sym typeface="Montserrat Light"/>
              </a:rPr>
              <a:t>, like the strange messages you received in their original form (e.g., if it’s an email, forward the original email with header metadata, not a screenshot). Include details: </a:t>
            </a:r>
            <a:r>
              <a:rPr b="1" i="0" lang="en-US" sz="1000" u="none" cap="none" strike="noStrike">
                <a:solidFill>
                  <a:schemeClr val="dk1"/>
                </a:solidFill>
                <a:latin typeface="Montserrat"/>
                <a:ea typeface="Montserrat"/>
                <a:cs typeface="Montserrat"/>
                <a:sym typeface="Montserrat"/>
              </a:rPr>
              <a:t>date, time, </a:t>
            </a:r>
            <a:r>
              <a:rPr b="0" i="0" lang="en-US" sz="1000" u="none" cap="none" strike="noStrike">
                <a:solidFill>
                  <a:schemeClr val="dk1"/>
                </a:solidFill>
                <a:latin typeface="Montserrat Light"/>
                <a:ea typeface="Montserrat Light"/>
                <a:cs typeface="Montserrat Light"/>
                <a:sym typeface="Montserrat Light"/>
              </a:rPr>
              <a:t>and </a:t>
            </a:r>
            <a:r>
              <a:rPr b="1" i="0" lang="en-US" sz="1000" u="none" cap="none" strike="noStrike">
                <a:solidFill>
                  <a:schemeClr val="dk1"/>
                </a:solidFill>
                <a:latin typeface="Montserrat"/>
                <a:ea typeface="Montserrat"/>
                <a:cs typeface="Montserrat"/>
                <a:sym typeface="Montserrat"/>
              </a:rPr>
              <a:t>description. </a:t>
            </a:r>
            <a:r>
              <a:rPr b="0" i="0" lang="en-US" sz="1000" u="none" cap="none" strike="noStrike">
                <a:solidFill>
                  <a:schemeClr val="dk1"/>
                </a:solidFill>
                <a:latin typeface="Montserrat Light"/>
                <a:ea typeface="Montserrat Light"/>
                <a:cs typeface="Montserrat Light"/>
                <a:sym typeface="Montserrat Light"/>
              </a:rPr>
              <a:t>Send these to a trusted technician.</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rPr b="1" i="0" lang="en-US" sz="1000" u="none" cap="none" strike="noStrike">
                <a:solidFill>
                  <a:schemeClr val="dk1"/>
                </a:solidFill>
                <a:latin typeface="Montserrat"/>
                <a:ea typeface="Montserrat"/>
                <a:cs typeface="Montserrat"/>
                <a:sym typeface="Montserrat"/>
              </a:rPr>
              <a:t>ASSESS THE DAMAGE</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What sensitive information may have been compromised? Should you change any of your passwords or accounts? Plan next steps for safety by doing a risk assessment (aka “threat modeling”).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100"/>
              <a:buFont typeface="Arial"/>
              <a:buNone/>
            </a:pPr>
            <a:r>
              <a:rPr b="1" i="0" lang="en-US" sz="1000" u="none" cap="none" strike="noStrike">
                <a:solidFill>
                  <a:srgbClr val="663399"/>
                </a:solidFill>
                <a:latin typeface="Montserrat"/>
                <a:ea typeface="Montserrat"/>
                <a:cs typeface="Montserrat"/>
                <a:sym typeface="Montserrat"/>
              </a:rPr>
              <a:t>FURTHER READING</a:t>
            </a:r>
            <a:endParaRPr b="1" i="0" sz="10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600"/>
              <a:buFont typeface="Arial"/>
              <a:buNone/>
            </a:pPr>
            <a:r>
              <a:t/>
            </a:r>
            <a:endParaRPr b="1" i="0" sz="6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t/>
            </a:r>
            <a:endParaRPr b="1" i="0" sz="10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1" lang="en-US" sz="1000">
                <a:latin typeface="Montserrat"/>
                <a:ea typeface="Montserrat"/>
                <a:cs typeface="Montserrat"/>
                <a:sym typeface="Montserrat"/>
              </a:rPr>
              <a:t>SECURITYEDUCATIONCOMPANION.ORG</a:t>
            </a:r>
            <a:r>
              <a:rPr b="1" i="0" lang="en-US" sz="1000" u="none" cap="none" strike="noStrike">
                <a:solidFill>
                  <a:srgbClr val="000000"/>
                </a:solidFill>
                <a:latin typeface="Montserrat"/>
                <a:ea typeface="Montserrat"/>
                <a:cs typeface="Montserrat"/>
                <a:sym typeface="Montserrat"/>
              </a:rPr>
              <a:t> &gt; SECURITY EDUCATION 101 </a:t>
            </a:r>
            <a:endParaRPr b="1" i="0" sz="10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1" i="0" lang="en-US" sz="800" u="sng" cap="none" strike="noStrike">
                <a:solidFill>
                  <a:srgbClr val="663399"/>
                </a:solidFill>
                <a:latin typeface="Montserrat"/>
                <a:ea typeface="Montserrat"/>
                <a:cs typeface="Montserrat"/>
                <a:sym typeface="Montserrat"/>
                <a:hlinkClick r:id="rId3">
                  <a:extLst>
                    <a:ext uri="{A12FA001-AC4F-418D-AE19-62706E023703}">
                      <ahyp:hlinkClr val="tx"/>
                    </a:ext>
                  </a:extLst>
                </a:hlinkClick>
              </a:rPr>
              <a:t>Software updates and why they’re important </a:t>
            </a:r>
            <a:endParaRPr b="0" i="0" sz="800" u="none" cap="none" strike="noStrike">
              <a:solidFill>
                <a:srgbClr val="663399"/>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t/>
            </a:r>
            <a:endParaRPr b="1" i="0" sz="6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1" i="0" lang="en-US" sz="1000" u="none" cap="none" strike="noStrike">
                <a:solidFill>
                  <a:srgbClr val="000000"/>
                </a:solidFill>
                <a:latin typeface="Montserrat"/>
                <a:ea typeface="Montserrat"/>
                <a:cs typeface="Montserrat"/>
                <a:sym typeface="Montserrat"/>
              </a:rPr>
              <a:t>SSD.EFF.ORG: </a:t>
            </a:r>
            <a:endParaRPr b="1" i="0" sz="10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1" i="0" lang="en-US" sz="800" u="sng" cap="none" strike="noStrike">
                <a:solidFill>
                  <a:srgbClr val="663399"/>
                </a:solidFill>
                <a:latin typeface="Montserrat"/>
                <a:ea typeface="Montserrat"/>
                <a:cs typeface="Montserrat"/>
                <a:sym typeface="Montserrat"/>
                <a:hlinkClick r:id="rId4">
                  <a:extLst>
                    <a:ext uri="{A12FA001-AC4F-418D-AE19-62706E023703}">
                      <ahyp:hlinkClr val="tx"/>
                    </a:ext>
                  </a:extLst>
                </a:hlinkClick>
              </a:rPr>
              <a:t>How do I protect myself against malware </a:t>
            </a:r>
            <a:endParaRPr b="1" i="0" sz="8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1" i="0" lang="en-US" sz="800" u="sng" cap="none" strike="noStrike">
                <a:solidFill>
                  <a:srgbClr val="663399"/>
                </a:solidFill>
                <a:latin typeface="Montserrat"/>
                <a:ea typeface="Montserrat"/>
                <a:cs typeface="Montserrat"/>
                <a:sym typeface="Montserrat"/>
                <a:hlinkClick r:id="rId5">
                  <a:extLst>
                    <a:ext uri="{A12FA001-AC4F-418D-AE19-62706E023703}">
                      <ahyp:hlinkClr val="tx"/>
                    </a:ext>
                  </a:extLst>
                </a:hlinkClick>
              </a:rPr>
              <a:t>How to avoid phishing attacks</a:t>
            </a:r>
            <a:endParaRPr b="1" i="0" sz="8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t/>
            </a:r>
            <a:endParaRPr b="1" i="0" sz="10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114300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114300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114300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400050" lvl="0" marL="628650" marR="0" rtl="0" algn="l">
              <a:lnSpc>
                <a:spcPct val="100000"/>
              </a:lnSpc>
              <a:spcBef>
                <a:spcPts val="0"/>
              </a:spcBef>
              <a:spcAft>
                <a:spcPts val="0"/>
              </a:spcAft>
              <a:buClr>
                <a:srgbClr val="000000"/>
              </a:buClr>
              <a:buSzPts val="1100"/>
              <a:buFont typeface="Arial"/>
              <a:buNone/>
            </a:pPr>
            <a:r>
              <a:t/>
            </a:r>
            <a:endParaRPr b="1" i="0" sz="1000" u="none" cap="none" strike="noStrike">
              <a:solidFill>
                <a:srgbClr val="000000"/>
              </a:solidFill>
              <a:latin typeface="Montserrat"/>
              <a:ea typeface="Montserrat"/>
              <a:cs typeface="Montserrat"/>
              <a:sym typeface="Montserrat"/>
            </a:endParaRPr>
          </a:p>
        </p:txBody>
      </p:sp>
      <p:sp>
        <p:nvSpPr>
          <p:cNvPr id="92" name="Google Shape;92;p2"/>
          <p:cNvSpPr txBox="1"/>
          <p:nvPr/>
        </p:nvSpPr>
        <p:spPr>
          <a:xfrm>
            <a:off x="4245775" y="1247775"/>
            <a:ext cx="3419700" cy="3200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1" lang="en-US" sz="1000" u="none" cap="none" strike="noStrike">
                <a:solidFill>
                  <a:srgbClr val="663399"/>
                </a:solidFill>
                <a:latin typeface="Montserrat"/>
                <a:ea typeface="Montserrat"/>
                <a:cs typeface="Montserrat"/>
                <a:sym typeface="Montserrat"/>
              </a:rPr>
              <a:t>TIP #4: BE WARY OF PHYSICAL ACCESS </a:t>
            </a:r>
            <a:endParaRPr b="1" i="1" sz="10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Sometimes, our adversaries are people we know, or people who can access our devices when we aren’t paying attention. Using full-disk encryption and a strong password to protect your device can help defend it from unwanted physical access. Use caution when lending your unlocked device to someone. To read more, check out </a:t>
            </a:r>
            <a:r>
              <a:rPr b="1" i="0" lang="en-US" sz="1000" u="none" cap="none" strike="noStrike">
                <a:solidFill>
                  <a:schemeClr val="dk1"/>
                </a:solidFill>
                <a:latin typeface="Montserrat"/>
                <a:ea typeface="Montserrat"/>
                <a:cs typeface="Montserrat"/>
                <a:sym typeface="Montserrat"/>
              </a:rPr>
              <a:t>ssd.eff.org</a:t>
            </a:r>
            <a:r>
              <a:rPr b="0" i="0" lang="en-US" sz="1000" u="none" cap="none" strike="noStrike">
                <a:solidFill>
                  <a:schemeClr val="dk1"/>
                </a:solidFill>
                <a:latin typeface="Montserrat Light"/>
                <a:ea typeface="Montserrat Light"/>
                <a:cs typeface="Montserrat Light"/>
                <a:sym typeface="Montserrat Light"/>
              </a:rPr>
              <a:t>.</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t/>
            </a:r>
            <a:endParaRPr b="1" i="0" sz="6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1" i="1" lang="en-US" sz="1000" u="none" cap="none" strike="noStrike">
                <a:solidFill>
                  <a:srgbClr val="663399"/>
                </a:solidFill>
                <a:latin typeface="Montserrat"/>
                <a:ea typeface="Montserrat"/>
                <a:cs typeface="Montserrat"/>
                <a:sym typeface="Montserrat"/>
              </a:rPr>
              <a:t>TIP #5: USE AN ANTIVIRUS</a:t>
            </a:r>
            <a:endParaRPr b="1" i="1" sz="10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t/>
            </a:r>
            <a:endParaRPr b="1" i="0" sz="600" u="none" cap="none" strike="noStrike">
              <a:solidFill>
                <a:srgbClr val="663399"/>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0" i="0" lang="en-US" sz="1000" u="none" cap="none" strike="noStrike">
                <a:solidFill>
                  <a:schemeClr val="dk1"/>
                </a:solidFill>
                <a:latin typeface="Montserrat Light"/>
                <a:ea typeface="Montserrat Light"/>
                <a:cs typeface="Montserrat Light"/>
                <a:sym typeface="Montserrat Light"/>
              </a:rPr>
              <a:t>Not all antivirus is created equal; some software marketed as antivirus can be disguised malware. You may want to use your device manufacturer’s own antivirus. If you prefer third-party antivirus software, check for:</a:t>
            </a:r>
            <a:endParaRPr b="0" i="0" sz="1000" u="none" cap="none" strike="noStrike">
              <a:solidFill>
                <a:schemeClr val="dk1"/>
              </a:solidFill>
              <a:latin typeface="Montserrat Light"/>
              <a:ea typeface="Montserrat Light"/>
              <a:cs typeface="Montserrat Light"/>
              <a:sym typeface="Montserrat Light"/>
            </a:endParaRPr>
          </a:p>
          <a:p>
            <a:pPr indent="-177800" lvl="0" marL="228600" marR="0" rtl="0" algn="l">
              <a:lnSpc>
                <a:spcPct val="100000"/>
              </a:lnSpc>
              <a:spcBef>
                <a:spcPts val="0"/>
              </a:spcBef>
              <a:spcAft>
                <a:spcPts val="0"/>
              </a:spcAft>
              <a:buClr>
                <a:schemeClr val="dk1"/>
              </a:buClr>
              <a:buSzPts val="1000"/>
              <a:buFont typeface="Montserrat Light"/>
              <a:buChar char="●"/>
            </a:pPr>
            <a:r>
              <a:rPr b="0" i="0" lang="en-US" sz="1000" u="none" cap="none" strike="noStrike">
                <a:solidFill>
                  <a:schemeClr val="dk1"/>
                </a:solidFill>
                <a:latin typeface="Montserrat Light"/>
                <a:ea typeface="Montserrat Light"/>
                <a:cs typeface="Montserrat Light"/>
                <a:sym typeface="Montserrat Light"/>
              </a:rPr>
              <a:t>independent reviews of the software</a:t>
            </a:r>
            <a:endParaRPr b="0" i="0" sz="1000" u="none" cap="none" strike="noStrike">
              <a:solidFill>
                <a:schemeClr val="dk1"/>
              </a:solidFill>
              <a:latin typeface="Montserrat Light"/>
              <a:ea typeface="Montserrat Light"/>
              <a:cs typeface="Montserrat Light"/>
              <a:sym typeface="Montserrat Light"/>
            </a:endParaRPr>
          </a:p>
          <a:p>
            <a:pPr indent="-177800" lvl="0" marL="228600" marR="0" rtl="0" algn="l">
              <a:lnSpc>
                <a:spcPct val="100000"/>
              </a:lnSpc>
              <a:spcBef>
                <a:spcPts val="0"/>
              </a:spcBef>
              <a:spcAft>
                <a:spcPts val="0"/>
              </a:spcAft>
              <a:buClr>
                <a:schemeClr val="dk1"/>
              </a:buClr>
              <a:buSzPts val="1000"/>
              <a:buFont typeface="Montserrat Light"/>
              <a:buChar char="●"/>
            </a:pPr>
            <a:r>
              <a:rPr b="0" i="0" lang="en-US" sz="1000" u="none" cap="none" strike="noStrike">
                <a:solidFill>
                  <a:schemeClr val="dk1"/>
                </a:solidFill>
                <a:latin typeface="Montserrat Light"/>
                <a:ea typeface="Montserrat Light"/>
                <a:cs typeface="Montserrat Light"/>
                <a:sym typeface="Montserrat Light"/>
              </a:rPr>
              <a:t>if the antivirus website has </a:t>
            </a:r>
            <a:r>
              <a:rPr b="1" i="0" lang="en-US" sz="1000" u="none" cap="none" strike="noStrike">
                <a:solidFill>
                  <a:schemeClr val="dk1"/>
                </a:solidFill>
                <a:latin typeface="Montserrat"/>
                <a:ea typeface="Montserrat"/>
                <a:cs typeface="Montserrat"/>
                <a:sym typeface="Montserrat"/>
              </a:rPr>
              <a:t>an up-to-date list of malware* </a:t>
            </a:r>
            <a:r>
              <a:rPr b="0" i="0" lang="en-US" sz="1000" u="none" cap="none" strike="noStrike">
                <a:solidFill>
                  <a:schemeClr val="dk1"/>
                </a:solidFill>
                <a:latin typeface="Montserrat Light"/>
                <a:ea typeface="Montserrat Light"/>
                <a:cs typeface="Montserrat Light"/>
                <a:sym typeface="Montserrat Light"/>
              </a:rPr>
              <a:t>on the type of malware and adversary you are concerned about</a:t>
            </a:r>
            <a:endParaRPr b="0" i="0" sz="1000" u="none" cap="none" strike="noStrike">
              <a:solidFill>
                <a:schemeClr val="dk1"/>
              </a:solidFill>
              <a:latin typeface="Montserrat Light"/>
              <a:ea typeface="Montserrat Light"/>
              <a:cs typeface="Montserrat Light"/>
              <a:sym typeface="Montserrat Light"/>
            </a:endParaRPr>
          </a:p>
          <a:p>
            <a:pPr indent="0" lvl="0" marL="45720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Montserrat"/>
                <a:ea typeface="Montserrat"/>
                <a:cs typeface="Montserrat"/>
                <a:sym typeface="Montserrat"/>
              </a:rPr>
              <a:t>*</a:t>
            </a:r>
            <a:r>
              <a:rPr b="1" i="0" lang="en-US" sz="800" u="none" cap="none" strike="noStrike">
                <a:solidFill>
                  <a:schemeClr val="dk1"/>
                </a:solidFill>
                <a:latin typeface="Montserrat"/>
                <a:ea typeface="Montserrat"/>
                <a:cs typeface="Montserrat"/>
                <a:sym typeface="Montserrat"/>
              </a:rPr>
              <a:t>Published threat research can indicate the antivirus has an active team defending against this type of malware.</a:t>
            </a:r>
            <a:endParaRPr b="0" i="0" sz="1000" u="none" cap="none" strike="noStrike">
              <a:solidFill>
                <a:schemeClr val="dk1"/>
              </a:solidFill>
              <a:latin typeface="Montserrat Light"/>
              <a:ea typeface="Montserrat Light"/>
              <a:cs typeface="Montserrat Light"/>
              <a:sym typeface="Montserrat Light"/>
            </a:endParaRPr>
          </a:p>
        </p:txBody>
      </p:sp>
      <p:cxnSp>
        <p:nvCxnSpPr>
          <p:cNvPr id="93" name="Google Shape;93;p2"/>
          <p:cNvCxnSpPr/>
          <p:nvPr/>
        </p:nvCxnSpPr>
        <p:spPr>
          <a:xfrm>
            <a:off x="4338750" y="5032450"/>
            <a:ext cx="3238500" cy="11700"/>
          </a:xfrm>
          <a:prstGeom prst="straightConnector1">
            <a:avLst/>
          </a:prstGeom>
          <a:noFill/>
          <a:ln cap="flat" cmpd="sng" w="28575">
            <a:solidFill>
              <a:srgbClr val="663399"/>
            </a:solidFill>
            <a:prstDash val="solid"/>
            <a:round/>
            <a:headEnd len="sm" w="sm" type="none"/>
            <a:tailEnd len="sm" w="sm" type="none"/>
          </a:ln>
        </p:spPr>
      </p:cxnSp>
      <p:cxnSp>
        <p:nvCxnSpPr>
          <p:cNvPr id="94" name="Google Shape;94;p2"/>
          <p:cNvCxnSpPr/>
          <p:nvPr/>
        </p:nvCxnSpPr>
        <p:spPr>
          <a:xfrm>
            <a:off x="4336375" y="8758875"/>
            <a:ext cx="3238500" cy="11700"/>
          </a:xfrm>
          <a:prstGeom prst="straightConnector1">
            <a:avLst/>
          </a:prstGeom>
          <a:noFill/>
          <a:ln cap="flat" cmpd="sng" w="28575">
            <a:solidFill>
              <a:srgbClr val="663399"/>
            </a:solidFill>
            <a:prstDash val="solid"/>
            <a:round/>
            <a:headEnd len="sm" w="sm" type="none"/>
            <a:tailEnd len="sm" w="sm" type="none"/>
          </a:ln>
        </p:spPr>
      </p:cxnSp>
      <p:sp>
        <p:nvSpPr>
          <p:cNvPr id="95" name="Google Shape;95;p2"/>
          <p:cNvSpPr txBox="1"/>
          <p:nvPr/>
        </p:nvSpPr>
        <p:spPr>
          <a:xfrm>
            <a:off x="314325" y="5524500"/>
            <a:ext cx="3838500" cy="4280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chemeClr val="dk1"/>
                </a:solidFill>
                <a:latin typeface="Montserrat"/>
                <a:ea typeface="Montserrat"/>
                <a:cs typeface="Montserrat"/>
                <a:sym typeface="Montserrat"/>
              </a:rPr>
              <a:t>LOOK OUT FOR…</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600"/>
              <a:buFont typeface="Arial"/>
              <a:buNone/>
            </a:pPr>
            <a:r>
              <a:t/>
            </a:r>
            <a:endParaRPr b="1" i="0" sz="600" u="none" cap="none" strike="noStrike">
              <a:solidFill>
                <a:schemeClr val="dk1"/>
              </a:solidFill>
              <a:latin typeface="Montserrat"/>
              <a:ea typeface="Montserrat"/>
              <a:cs typeface="Montserrat"/>
              <a:sym typeface="Montserrat"/>
            </a:endParaRPr>
          </a:p>
          <a:p>
            <a:pPr indent="-114300" lvl="0" marL="114300" marR="0" rtl="0" algn="l">
              <a:lnSpc>
                <a:spcPct val="100000"/>
              </a:lnSpc>
              <a:spcBef>
                <a:spcPts val="0"/>
              </a:spcBef>
              <a:spcAft>
                <a:spcPts val="0"/>
              </a:spcAft>
              <a:buClr>
                <a:schemeClr val="dk1"/>
              </a:buClr>
              <a:buSzPts val="1000"/>
              <a:buFont typeface="Montserrat"/>
              <a:buChar char="●"/>
            </a:pPr>
            <a:r>
              <a:rPr b="1" i="1" lang="en-US" sz="1000" u="none" cap="none" strike="noStrike">
                <a:solidFill>
                  <a:schemeClr val="dk1"/>
                </a:solidFill>
                <a:latin typeface="Montserrat"/>
                <a:ea typeface="Montserrat"/>
                <a:cs typeface="Montserrat"/>
                <a:sym typeface="Montserrat"/>
              </a:rPr>
              <a:t>SHORTENED &amp; CUT-OFF LINKS</a:t>
            </a:r>
            <a:endParaRPr b="1" i="1" sz="1000" u="none" cap="none" strike="noStrike">
              <a:solidFill>
                <a:schemeClr val="dk1"/>
              </a:solidFill>
              <a:latin typeface="Montserrat"/>
              <a:ea typeface="Montserrat"/>
              <a:cs typeface="Montserrat"/>
              <a:sym typeface="Montserrat"/>
            </a:endParaRPr>
          </a:p>
          <a:p>
            <a:pPr indent="-171450" lvl="1" marL="285750" marR="0" rtl="0" algn="l">
              <a:lnSpc>
                <a:spcPct val="100000"/>
              </a:lnSpc>
              <a:spcBef>
                <a:spcPts val="0"/>
              </a:spcBef>
              <a:spcAft>
                <a:spcPts val="0"/>
              </a:spcAft>
              <a:buClr>
                <a:schemeClr val="dk1"/>
              </a:buClr>
              <a:buSzPts val="900"/>
              <a:buFont typeface="Montserrat Light"/>
              <a:buChar char="○"/>
            </a:pPr>
            <a:r>
              <a:rPr b="0" i="0" lang="en-US" sz="900" u="none" cap="none" strike="noStrike">
                <a:solidFill>
                  <a:schemeClr val="dk1"/>
                </a:solidFill>
                <a:latin typeface="Montserrat Light"/>
                <a:ea typeface="Montserrat Light"/>
                <a:cs typeface="Montserrat Light"/>
                <a:sym typeface="Montserrat Light"/>
              </a:rPr>
              <a:t>Links and emails may preview as shorter when viewed on a phone than when viewed on a computer. Link shorteners like bit.ly &amp; similar services can redirect to malicious sites.</a:t>
            </a:r>
            <a:endParaRPr b="0" i="0" sz="900" u="none" cap="none" strike="noStrike">
              <a:solidFill>
                <a:schemeClr val="dk1"/>
              </a:solidFill>
              <a:latin typeface="Montserrat Light"/>
              <a:ea typeface="Montserrat Light"/>
              <a:cs typeface="Montserrat Light"/>
              <a:sym typeface="Montserrat Light"/>
            </a:endParaRPr>
          </a:p>
          <a:p>
            <a:pPr indent="0" lvl="0" marL="91440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28575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Montserrat Light"/>
                <a:ea typeface="Montserrat Light"/>
                <a:cs typeface="Montserrat Light"/>
                <a:sym typeface="Montserrat Light"/>
              </a:rPr>
              <a:t>Tip: Try a service like </a:t>
            </a:r>
            <a:r>
              <a:rPr b="1" i="0" lang="en-US" sz="900" u="none" cap="none" strike="noStrike">
                <a:solidFill>
                  <a:schemeClr val="dk1"/>
                </a:solidFill>
                <a:latin typeface="Montserrat"/>
                <a:ea typeface="Montserrat"/>
                <a:cs typeface="Montserrat"/>
                <a:sym typeface="Montserrat"/>
              </a:rPr>
              <a:t>https://unshorten.it </a:t>
            </a:r>
            <a:r>
              <a:rPr b="0" i="0" lang="en-US" sz="900" u="none" cap="none" strike="noStrike">
                <a:solidFill>
                  <a:schemeClr val="dk1"/>
                </a:solidFill>
                <a:latin typeface="Montserrat Light"/>
                <a:ea typeface="Montserrat Light"/>
                <a:cs typeface="Montserrat Light"/>
                <a:sym typeface="Montserrat Light"/>
              </a:rPr>
              <a:t>to see the full expanded URL!</a:t>
            </a:r>
            <a:endParaRPr b="0" i="0" sz="900" u="none" cap="none" strike="noStrike">
              <a:solidFill>
                <a:schemeClr val="dk1"/>
              </a:solidFill>
              <a:latin typeface="Montserrat Light"/>
              <a:ea typeface="Montserrat Light"/>
              <a:cs typeface="Montserrat Light"/>
              <a:sym typeface="Montserrat Light"/>
            </a:endParaRPr>
          </a:p>
          <a:p>
            <a:pPr indent="0" lvl="0" marL="91440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114300" lvl="0" marL="114300" marR="0" rtl="0" algn="l">
              <a:lnSpc>
                <a:spcPct val="100000"/>
              </a:lnSpc>
              <a:spcBef>
                <a:spcPts val="0"/>
              </a:spcBef>
              <a:spcAft>
                <a:spcPts val="0"/>
              </a:spcAft>
              <a:buClr>
                <a:schemeClr val="dk1"/>
              </a:buClr>
              <a:buSzPts val="1000"/>
              <a:buFont typeface="Montserrat"/>
              <a:buChar char="●"/>
            </a:pPr>
            <a:r>
              <a:rPr b="1" i="1" lang="en-US" sz="1000" u="none" cap="none" strike="noStrike">
                <a:solidFill>
                  <a:schemeClr val="dk1"/>
                </a:solidFill>
                <a:latin typeface="Montserrat"/>
                <a:ea typeface="Montserrat"/>
                <a:cs typeface="Montserrat"/>
                <a:sym typeface="Montserrat"/>
              </a:rPr>
              <a:t>IMITATION, THE GREATEST FORM OF TRICKERY</a:t>
            </a:r>
            <a:endParaRPr b="1" i="1" sz="1000" u="none" cap="none" strike="noStrike">
              <a:solidFill>
                <a:schemeClr val="dk1"/>
              </a:solidFill>
              <a:latin typeface="Montserrat"/>
              <a:ea typeface="Montserrat"/>
              <a:cs typeface="Montserrat"/>
              <a:sym typeface="Montserrat"/>
            </a:endParaRPr>
          </a:p>
          <a:p>
            <a:pPr indent="-171450" lvl="1" marL="285750" marR="0" rtl="0" algn="l">
              <a:lnSpc>
                <a:spcPct val="100000"/>
              </a:lnSpc>
              <a:spcBef>
                <a:spcPts val="0"/>
              </a:spcBef>
              <a:spcAft>
                <a:spcPts val="0"/>
              </a:spcAft>
              <a:buClr>
                <a:schemeClr val="dk1"/>
              </a:buClr>
              <a:buSzPts val="900"/>
              <a:buFont typeface="Montserrat Light"/>
              <a:buChar char="○"/>
            </a:pPr>
            <a:r>
              <a:rPr b="0" i="0" lang="en-US" sz="900" u="none" cap="none" strike="noStrike">
                <a:solidFill>
                  <a:schemeClr val="dk1"/>
                </a:solidFill>
                <a:latin typeface="Montserrat Light"/>
                <a:ea typeface="Montserrat Light"/>
                <a:cs typeface="Montserrat Light"/>
                <a:sym typeface="Montserrat Light"/>
              </a:rPr>
              <a:t>Typos, similar characters, and copied branding are out to trick you. Verify that it’s the actual service. </a:t>
            </a:r>
            <a:endParaRPr b="0" i="0" sz="900" u="none" cap="none" strike="noStrike">
              <a:solidFill>
                <a:schemeClr val="dk1"/>
              </a:solidFill>
              <a:latin typeface="Montserrat Light"/>
              <a:ea typeface="Montserrat Light"/>
              <a:cs typeface="Montserrat Light"/>
              <a:sym typeface="Montserrat Light"/>
            </a:endParaRPr>
          </a:p>
          <a:p>
            <a:pPr indent="-171450" lvl="0" marL="28575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28575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Montserrat Light"/>
                <a:ea typeface="Montserrat Light"/>
                <a:cs typeface="Montserrat Light"/>
                <a:sym typeface="Montserrat Light"/>
              </a:rPr>
              <a:t>Tip: When you’re on an authentic service, use a </a:t>
            </a:r>
            <a:r>
              <a:rPr b="1" i="0" lang="en-US" sz="900" u="none" cap="none" strike="noStrike">
                <a:solidFill>
                  <a:schemeClr val="dk1"/>
                </a:solidFill>
                <a:latin typeface="Montserrat"/>
                <a:ea typeface="Montserrat"/>
                <a:cs typeface="Montserrat"/>
                <a:sym typeface="Montserrat"/>
              </a:rPr>
              <a:t>bookmark</a:t>
            </a:r>
            <a:r>
              <a:rPr b="0" i="0" lang="en-US" sz="900" u="none" cap="none" strike="noStrike">
                <a:solidFill>
                  <a:schemeClr val="dk1"/>
                </a:solidFill>
                <a:latin typeface="Montserrat Light"/>
                <a:ea typeface="Montserrat Light"/>
                <a:cs typeface="Montserrat Light"/>
                <a:sym typeface="Montserrat Light"/>
              </a:rPr>
              <a:t>: this can make it easier for your computer to help you remember legitimate websites addresses.</a:t>
            </a:r>
            <a:endParaRPr b="0" i="0" sz="900" u="none" cap="none" strike="noStrike">
              <a:solidFill>
                <a:schemeClr val="dk1"/>
              </a:solidFill>
              <a:latin typeface="Montserrat Light"/>
              <a:ea typeface="Montserrat Light"/>
              <a:cs typeface="Montserrat Light"/>
              <a:sym typeface="Montserrat Light"/>
            </a:endParaRPr>
          </a:p>
          <a:p>
            <a:pPr indent="-171450" lvl="0" marL="28575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28575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Montserrat Light"/>
                <a:ea typeface="Montserrat Light"/>
                <a:cs typeface="Montserrat Light"/>
                <a:sym typeface="Montserrat Light"/>
              </a:rPr>
              <a:t>Tip: Save the correct link in your password manager: a </a:t>
            </a:r>
            <a:r>
              <a:rPr b="1" i="0" lang="en-US" sz="900" u="none" cap="none" strike="noStrike">
                <a:solidFill>
                  <a:schemeClr val="dk1"/>
                </a:solidFill>
                <a:latin typeface="Montserrat"/>
                <a:ea typeface="Montserrat"/>
                <a:cs typeface="Montserrat"/>
                <a:sym typeface="Montserrat"/>
              </a:rPr>
              <a:t>password manager</a:t>
            </a:r>
            <a:r>
              <a:rPr b="0" i="0" lang="en-US" sz="900" u="none" cap="none" strike="noStrike">
                <a:solidFill>
                  <a:schemeClr val="dk1"/>
                </a:solidFill>
                <a:latin typeface="Montserrat Light"/>
                <a:ea typeface="Montserrat Light"/>
                <a:cs typeface="Montserrat Light"/>
                <a:sym typeface="Montserrat Light"/>
              </a:rPr>
              <a:t> can remember designated sites and fill in your password for you.</a:t>
            </a:r>
            <a:endParaRPr b="0" i="0" sz="900" u="none" cap="none" strike="noStrike">
              <a:solidFill>
                <a:schemeClr val="dk1"/>
              </a:solidFill>
              <a:latin typeface="Montserrat Light"/>
              <a:ea typeface="Montserrat Light"/>
              <a:cs typeface="Montserrat Light"/>
              <a:sym typeface="Montserrat Light"/>
            </a:endParaRPr>
          </a:p>
          <a:p>
            <a:pPr indent="-171450" lvl="0" marL="28575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171450" lvl="1" marL="285750" marR="0" rtl="0" algn="l">
              <a:lnSpc>
                <a:spcPct val="100000"/>
              </a:lnSpc>
              <a:spcBef>
                <a:spcPts val="0"/>
              </a:spcBef>
              <a:spcAft>
                <a:spcPts val="0"/>
              </a:spcAft>
              <a:buClr>
                <a:schemeClr val="dk1"/>
              </a:buClr>
              <a:buSzPts val="900"/>
              <a:buFont typeface="Montserrat Light"/>
              <a:buChar char="○"/>
            </a:pPr>
            <a:r>
              <a:rPr b="0" i="0" lang="en-US" sz="900" u="none" cap="none" strike="noStrike">
                <a:solidFill>
                  <a:schemeClr val="dk1"/>
                </a:solidFill>
                <a:latin typeface="Montserrat Light"/>
                <a:ea typeface="Montserrat Light"/>
                <a:cs typeface="Montserrat Light"/>
                <a:sym typeface="Montserrat Light"/>
              </a:rPr>
              <a:t>Beware of “social engineering,” like receiving a message from someone pretending to be your friend. </a:t>
            </a:r>
            <a:endParaRPr b="0" i="0" sz="900" u="none" cap="none" strike="noStrike">
              <a:solidFill>
                <a:schemeClr val="dk1"/>
              </a:solidFill>
              <a:latin typeface="Montserrat Light"/>
              <a:ea typeface="Montserrat Light"/>
              <a:cs typeface="Montserrat Light"/>
              <a:sym typeface="Montserrat Light"/>
            </a:endParaRPr>
          </a:p>
          <a:p>
            <a:pPr indent="-171450" lvl="0" marL="28575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28575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Montserrat Light"/>
                <a:ea typeface="Montserrat Light"/>
                <a:cs typeface="Montserrat Light"/>
                <a:sym typeface="Montserrat Light"/>
              </a:rPr>
              <a:t>Tip: Reach out to your friend over another form of communication and verify it’s really them.</a:t>
            </a:r>
            <a:endParaRPr b="0" i="0" sz="900" u="none" cap="none" strike="noStrike">
              <a:solidFill>
                <a:schemeClr val="dk1"/>
              </a:solidFill>
              <a:latin typeface="Montserrat Light"/>
              <a:ea typeface="Montserrat Light"/>
              <a:cs typeface="Montserrat Light"/>
              <a:sym typeface="Montserrat Light"/>
            </a:endParaRPr>
          </a:p>
          <a:p>
            <a:pPr indent="-171450" lvl="0" marL="28575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114300" lvl="0" marL="114300" marR="0" rtl="0" algn="l">
              <a:lnSpc>
                <a:spcPct val="100000"/>
              </a:lnSpc>
              <a:spcBef>
                <a:spcPts val="0"/>
              </a:spcBef>
              <a:spcAft>
                <a:spcPts val="0"/>
              </a:spcAft>
              <a:buClr>
                <a:schemeClr val="dk1"/>
              </a:buClr>
              <a:buSzPts val="1000"/>
              <a:buFont typeface="Montserrat"/>
              <a:buChar char="●"/>
            </a:pPr>
            <a:r>
              <a:rPr b="1" i="1" lang="en-US" sz="1000" u="none" cap="none" strike="noStrike">
                <a:solidFill>
                  <a:schemeClr val="dk1"/>
                </a:solidFill>
                <a:latin typeface="Montserrat"/>
                <a:ea typeface="Montserrat"/>
                <a:cs typeface="Montserrat"/>
                <a:sym typeface="Montserrat"/>
              </a:rPr>
              <a:t>ACCIDENTAL TAP OR CLICK</a:t>
            </a:r>
            <a:endParaRPr b="1" i="1" sz="1000" u="none" cap="none" strike="noStrike">
              <a:solidFill>
                <a:schemeClr val="dk1"/>
              </a:solidFill>
              <a:latin typeface="Montserrat"/>
              <a:ea typeface="Montserrat"/>
              <a:cs typeface="Montserrat"/>
              <a:sym typeface="Montserrat"/>
            </a:endParaRPr>
          </a:p>
          <a:p>
            <a:pPr indent="-171450" lvl="1" marL="285750" marR="0" rtl="0" algn="l">
              <a:lnSpc>
                <a:spcPct val="100000"/>
              </a:lnSpc>
              <a:spcBef>
                <a:spcPts val="0"/>
              </a:spcBef>
              <a:spcAft>
                <a:spcPts val="0"/>
              </a:spcAft>
              <a:buClr>
                <a:schemeClr val="dk1"/>
              </a:buClr>
              <a:buSzPts val="900"/>
              <a:buFont typeface="Montserrat Light"/>
              <a:buChar char="○"/>
            </a:pPr>
            <a:r>
              <a:rPr b="0" i="0" lang="en-US" sz="900" u="none" cap="none" strike="noStrike">
                <a:solidFill>
                  <a:schemeClr val="dk1"/>
                </a:solidFill>
                <a:latin typeface="Montserrat Light"/>
                <a:ea typeface="Montserrat Light"/>
                <a:cs typeface="Montserrat Light"/>
                <a:sym typeface="Montserrat Light"/>
              </a:rPr>
              <a:t>When examining links on your device, one tap or click might accidentally open the link! </a:t>
            </a:r>
            <a:endParaRPr b="0" i="0" sz="900" u="none" cap="none" strike="noStrike">
              <a:solidFill>
                <a:schemeClr val="dk1"/>
              </a:solidFill>
              <a:latin typeface="Montserrat Light"/>
              <a:ea typeface="Montserrat Light"/>
              <a:cs typeface="Montserrat Light"/>
              <a:sym typeface="Montserrat Light"/>
            </a:endParaRPr>
          </a:p>
          <a:p>
            <a:pPr indent="-114300" lvl="0" marL="28575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Montserrat Light"/>
              <a:ea typeface="Montserrat Light"/>
              <a:cs typeface="Montserrat Light"/>
              <a:sym typeface="Montserrat Light"/>
            </a:endParaRPr>
          </a:p>
          <a:p>
            <a:pPr indent="0" lvl="0" marL="28575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Montserrat Light"/>
                <a:ea typeface="Montserrat Light"/>
                <a:cs typeface="Montserrat Light"/>
                <a:sym typeface="Montserrat Light"/>
              </a:rPr>
              <a:t>Tip</a:t>
            </a:r>
            <a:r>
              <a:rPr b="1" i="0" lang="en-US" sz="900" u="none" cap="none" strike="noStrike">
                <a:solidFill>
                  <a:schemeClr val="dk1"/>
                </a:solidFill>
                <a:latin typeface="Montserrat"/>
                <a:ea typeface="Montserrat"/>
                <a:cs typeface="Montserrat"/>
                <a:sym typeface="Montserrat"/>
              </a:rPr>
              <a:t>:</a:t>
            </a:r>
            <a:r>
              <a:rPr b="0" i="0" lang="en-US" sz="900" u="none" cap="none" strike="noStrike">
                <a:solidFill>
                  <a:schemeClr val="dk1"/>
                </a:solidFill>
                <a:latin typeface="Montserrat Light"/>
                <a:ea typeface="Montserrat Light"/>
                <a:cs typeface="Montserrat Light"/>
                <a:sym typeface="Montserrat Light"/>
              </a:rPr>
              <a:t> If using a mouse, take advantage of </a:t>
            </a:r>
            <a:r>
              <a:rPr b="1" i="0" lang="en-US" sz="900" u="none" cap="none" strike="noStrike">
                <a:solidFill>
                  <a:schemeClr val="dk1"/>
                </a:solidFill>
                <a:latin typeface="Montserrat"/>
                <a:ea typeface="Montserrat"/>
                <a:cs typeface="Montserrat"/>
                <a:sym typeface="Montserrat"/>
              </a:rPr>
              <a:t>hovering</a:t>
            </a:r>
            <a:r>
              <a:rPr b="0" i="0" lang="en-US" sz="900" u="none" cap="none" strike="noStrike">
                <a:solidFill>
                  <a:schemeClr val="dk1"/>
                </a:solidFill>
                <a:latin typeface="Montserrat Light"/>
                <a:ea typeface="Montserrat Light"/>
                <a:cs typeface="Montserrat Light"/>
                <a:sym typeface="Montserrat Light"/>
              </a:rPr>
              <a:t> to see the full link.</a:t>
            </a:r>
            <a:endParaRPr b="0" i="0" sz="900" u="none" cap="none" strike="noStrike">
              <a:solidFill>
                <a:schemeClr val="dk1"/>
              </a:solidFill>
              <a:latin typeface="Montserrat Light"/>
              <a:ea typeface="Montserrat Light"/>
              <a:cs typeface="Montserrat Light"/>
              <a:sym typeface="Montserrat Light"/>
            </a:endParaRPr>
          </a:p>
        </p:txBody>
      </p:sp>
      <p:sp>
        <p:nvSpPr>
          <p:cNvPr id="96" name="Google Shape;96;p2"/>
          <p:cNvSpPr txBox="1"/>
          <p:nvPr/>
        </p:nvSpPr>
        <p:spPr>
          <a:xfrm>
            <a:off x="4266850" y="649500"/>
            <a:ext cx="3476700" cy="447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FFFFFF"/>
                </a:solidFill>
                <a:latin typeface="Montserrat"/>
                <a:ea typeface="Montserrat"/>
                <a:cs typeface="Montserrat"/>
                <a:sym typeface="Montserrat"/>
              </a:rPr>
              <a:t>FOR MORE INFORMATION:  </a:t>
            </a:r>
            <a:endParaRPr b="1" i="0" sz="1000" u="none" cap="none" strike="noStrike">
              <a:solidFill>
                <a:srgbClr val="FFFFFF"/>
              </a:solidFill>
              <a:latin typeface="Montserrat"/>
              <a:ea typeface="Montserrat"/>
              <a:cs typeface="Montserrat"/>
              <a:sym typeface="Montserrat"/>
            </a:endParaRPr>
          </a:p>
          <a:p>
            <a:pPr indent="0" lvl="0" marL="0" rtl="0" algn="l">
              <a:spcBef>
                <a:spcPts val="0"/>
              </a:spcBef>
              <a:spcAft>
                <a:spcPts val="0"/>
              </a:spcAft>
              <a:buClr>
                <a:schemeClr val="dk1"/>
              </a:buClr>
              <a:buSzPts val="800"/>
              <a:buFont typeface="Arial"/>
              <a:buNone/>
            </a:pPr>
            <a:r>
              <a:rPr b="1" lang="en-US" sz="800">
                <a:solidFill>
                  <a:schemeClr val="lt1"/>
                </a:solidFill>
                <a:latin typeface="Montserrat"/>
                <a:ea typeface="Montserrat"/>
                <a:cs typeface="Montserrat"/>
                <a:sym typeface="Montserrat"/>
              </a:rPr>
              <a:t>SECURITYEDUCATIONCOMPANION.ORG</a:t>
            </a:r>
            <a:endParaRPr sz="800">
              <a:solidFill>
                <a:schemeClr val="lt1"/>
              </a:solidFill>
            </a:endParaRPr>
          </a:p>
          <a:p>
            <a:pPr indent="0" lvl="0" marL="0" marR="0" rtl="0" algn="l">
              <a:lnSpc>
                <a:spcPct val="100000"/>
              </a:lnSpc>
              <a:spcBef>
                <a:spcPts val="0"/>
              </a:spcBef>
              <a:spcAft>
                <a:spcPts val="0"/>
              </a:spcAft>
              <a:buClr>
                <a:srgbClr val="000000"/>
              </a:buClr>
              <a:buSzPts val="800"/>
              <a:buFont typeface="Arial"/>
              <a:buNone/>
            </a:pPr>
            <a:r>
              <a:t/>
            </a:r>
            <a:endParaRPr b="1" sz="800">
              <a:solidFill>
                <a:srgbClr val="FFFFFF"/>
              </a:solidFill>
              <a:latin typeface="Montserrat"/>
              <a:ea typeface="Montserrat"/>
              <a:cs typeface="Montserrat"/>
              <a:sym typeface="Montserrat"/>
            </a:endParaRPr>
          </a:p>
        </p:txBody>
      </p:sp>
      <p:pic>
        <p:nvPicPr>
          <p:cNvPr id="97" name="Google Shape;97;p2"/>
          <p:cNvPicPr preferRelativeResize="0"/>
          <p:nvPr/>
        </p:nvPicPr>
        <p:blipFill rotWithShape="1">
          <a:blip r:embed="rId6">
            <a:alphaModFix/>
          </a:blip>
          <a:srcRect b="0" l="0" r="0" t="0"/>
          <a:stretch/>
        </p:blipFill>
        <p:spPr>
          <a:xfrm>
            <a:off x="288575" y="2502975"/>
            <a:ext cx="643875" cy="643875"/>
          </a:xfrm>
          <a:prstGeom prst="rect">
            <a:avLst/>
          </a:prstGeom>
          <a:noFill/>
          <a:ln>
            <a:noFill/>
          </a:ln>
        </p:spPr>
      </p:pic>
      <p:cxnSp>
        <p:nvCxnSpPr>
          <p:cNvPr id="98" name="Google Shape;98;p2"/>
          <p:cNvCxnSpPr/>
          <p:nvPr/>
        </p:nvCxnSpPr>
        <p:spPr>
          <a:xfrm>
            <a:off x="323850" y="1909175"/>
            <a:ext cx="3791100" cy="15000"/>
          </a:xfrm>
          <a:prstGeom prst="straightConnector1">
            <a:avLst/>
          </a:prstGeom>
          <a:noFill/>
          <a:ln cap="flat" cmpd="sng" w="28575">
            <a:solidFill>
              <a:srgbClr val="663399"/>
            </a:solidFill>
            <a:prstDash val="solid"/>
            <a:round/>
            <a:headEnd len="sm" w="sm" type="none"/>
            <a:tailEnd len="sm" w="sm" type="none"/>
          </a:ln>
        </p:spPr>
      </p:cxnSp>
      <p:cxnSp>
        <p:nvCxnSpPr>
          <p:cNvPr id="99" name="Google Shape;99;p2"/>
          <p:cNvCxnSpPr/>
          <p:nvPr/>
        </p:nvCxnSpPr>
        <p:spPr>
          <a:xfrm>
            <a:off x="323850" y="3798575"/>
            <a:ext cx="3791100" cy="15000"/>
          </a:xfrm>
          <a:prstGeom prst="straightConnector1">
            <a:avLst/>
          </a:prstGeom>
          <a:noFill/>
          <a:ln cap="flat" cmpd="sng" w="28575">
            <a:solidFill>
              <a:srgbClr val="663399"/>
            </a:solidFill>
            <a:prstDash val="solid"/>
            <a:round/>
            <a:headEnd len="sm" w="sm" type="none"/>
            <a:tailEnd len="sm" w="sm" type="none"/>
          </a:ln>
        </p:spPr>
      </p:cxnSp>
      <p:cxnSp>
        <p:nvCxnSpPr>
          <p:cNvPr id="100" name="Google Shape;100;p2"/>
          <p:cNvCxnSpPr/>
          <p:nvPr/>
        </p:nvCxnSpPr>
        <p:spPr>
          <a:xfrm>
            <a:off x="323850" y="4903475"/>
            <a:ext cx="3791100" cy="15000"/>
          </a:xfrm>
          <a:prstGeom prst="straightConnector1">
            <a:avLst/>
          </a:prstGeom>
          <a:noFill/>
          <a:ln cap="flat" cmpd="sng" w="28575">
            <a:solidFill>
              <a:srgbClr val="663399"/>
            </a:solidFill>
            <a:prstDash val="solid"/>
            <a:round/>
            <a:headEnd len="sm" w="sm" type="none"/>
            <a:tailEnd len="sm" w="sm" type="none"/>
          </a:ln>
        </p:spPr>
      </p:cxnSp>
      <p:cxnSp>
        <p:nvCxnSpPr>
          <p:cNvPr id="101" name="Google Shape;101;p2"/>
          <p:cNvCxnSpPr/>
          <p:nvPr/>
        </p:nvCxnSpPr>
        <p:spPr>
          <a:xfrm>
            <a:off x="4338750" y="1519875"/>
            <a:ext cx="3238500" cy="11700"/>
          </a:xfrm>
          <a:prstGeom prst="straightConnector1">
            <a:avLst/>
          </a:prstGeom>
          <a:noFill/>
          <a:ln cap="flat" cmpd="sng" w="28575">
            <a:solidFill>
              <a:srgbClr val="663399"/>
            </a:solidFill>
            <a:prstDash val="solid"/>
            <a:round/>
            <a:headEnd len="sm" w="sm" type="none"/>
            <a:tailEnd len="sm" w="sm" type="none"/>
          </a:ln>
        </p:spPr>
      </p:cxnSp>
      <p:cxnSp>
        <p:nvCxnSpPr>
          <p:cNvPr id="102" name="Google Shape;102;p2"/>
          <p:cNvCxnSpPr/>
          <p:nvPr/>
        </p:nvCxnSpPr>
        <p:spPr>
          <a:xfrm>
            <a:off x="4338750" y="2930900"/>
            <a:ext cx="3238500" cy="11700"/>
          </a:xfrm>
          <a:prstGeom prst="straightConnector1">
            <a:avLst/>
          </a:prstGeom>
          <a:noFill/>
          <a:ln cap="flat" cmpd="sng" w="28575">
            <a:solidFill>
              <a:srgbClr val="663399"/>
            </a:solidFill>
            <a:prstDash val="solid"/>
            <a:round/>
            <a:headEnd len="sm" w="sm" type="none"/>
            <a:tailEnd len="sm" w="sm" type="none"/>
          </a:ln>
        </p:spPr>
      </p:cxnSp>
      <p:pic>
        <p:nvPicPr>
          <p:cNvPr id="103" name="Google Shape;103;p2"/>
          <p:cNvPicPr preferRelativeResize="0"/>
          <p:nvPr/>
        </p:nvPicPr>
        <p:blipFill rotWithShape="1">
          <a:blip r:embed="rId7">
            <a:alphaModFix/>
          </a:blip>
          <a:srcRect b="0" l="0" r="0" t="0"/>
          <a:stretch/>
        </p:blipFill>
        <p:spPr>
          <a:xfrm>
            <a:off x="348425" y="5000325"/>
            <a:ext cx="524175" cy="524175"/>
          </a:xfrm>
          <a:prstGeom prst="rect">
            <a:avLst/>
          </a:prstGeom>
          <a:noFill/>
          <a:ln>
            <a:noFill/>
          </a:ln>
        </p:spPr>
      </p:pic>
      <p:sp>
        <p:nvSpPr>
          <p:cNvPr id="104" name="Google Shape;104;p2"/>
          <p:cNvSpPr txBox="1"/>
          <p:nvPr/>
        </p:nvSpPr>
        <p:spPr>
          <a:xfrm>
            <a:off x="314325" y="1285875"/>
            <a:ext cx="3352800" cy="169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000"/>
              <a:buFont typeface="Arial"/>
              <a:buNone/>
            </a:pPr>
            <a:r>
              <a:rPr b="1" i="0" lang="en-US" sz="1000" u="none" cap="none" strike="noStrike">
                <a:solidFill>
                  <a:srgbClr val="FFFFFF"/>
                </a:solidFill>
                <a:latin typeface="Montserrat"/>
                <a:ea typeface="Montserrat"/>
                <a:cs typeface="Montserrat"/>
                <a:sym typeface="Montserrat"/>
              </a:rPr>
              <a:t>5 TIPS FOR DEFENSE AGAINST MALWARE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