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Lst>
  <p:sldSz cy="10058400" cx="7772400"/>
  <p:notesSz cx="6858000" cy="9144000"/>
  <p:embeddedFontLst>
    <p:embeddedFont>
      <p:font typeface="Roboto"/>
      <p:regular r:id="rId9"/>
      <p:bold r:id="rId10"/>
      <p:italic r:id="rId11"/>
      <p:boldItalic r:id="rId12"/>
    </p:embeddedFont>
    <p:embeddedFont>
      <p:font typeface="Montserrat"/>
      <p:regular r:id="rId13"/>
      <p:bold r:id="rId14"/>
      <p:italic r:id="rId15"/>
      <p:boldItalic r:id="rId16"/>
    </p:embeddedFont>
    <p:embeddedFont>
      <p:font typeface="Montserrat Black"/>
      <p:bold r:id="rId17"/>
      <p:boldItalic r:id="rId18"/>
    </p:embeddedFont>
    <p:embeddedFont>
      <p:font typeface="Montserrat Light"/>
      <p:regular r:id="rId19"/>
      <p:bold r:id="rId20"/>
      <p:italic r:id="rId21"/>
      <p:boldItalic r:id="rId22"/>
    </p:embeddedFont>
    <p:embeddedFont>
      <p:font typeface="Roboto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Light-bold.fntdata"/><Relationship Id="rId22" Type="http://schemas.openxmlformats.org/officeDocument/2006/relationships/font" Target="fonts/MontserratLight-boldItalic.fntdata"/><Relationship Id="rId21" Type="http://schemas.openxmlformats.org/officeDocument/2006/relationships/font" Target="fonts/MontserratLight-italic.fntdata"/><Relationship Id="rId24" Type="http://schemas.openxmlformats.org/officeDocument/2006/relationships/font" Target="fonts/RobotoLight-bold.fntdata"/><Relationship Id="rId23" Type="http://schemas.openxmlformats.org/officeDocument/2006/relationships/font" Target="fonts/Robo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regular.fntdata"/><Relationship Id="rId26" Type="http://schemas.openxmlformats.org/officeDocument/2006/relationships/font" Target="fonts/RobotoLight-boldItalic.fntdata"/><Relationship Id="rId25" Type="http://schemas.openxmlformats.org/officeDocument/2006/relationships/font" Target="fonts/Roboto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Roboto-italic.fntdata"/><Relationship Id="rId10" Type="http://schemas.openxmlformats.org/officeDocument/2006/relationships/font" Target="fonts/Roboto-bold.fntdata"/><Relationship Id="rId13" Type="http://schemas.openxmlformats.org/officeDocument/2006/relationships/font" Target="fonts/Montserrat-regular.fntdata"/><Relationship Id="rId12" Type="http://schemas.openxmlformats.org/officeDocument/2006/relationships/font" Target="fonts/Roboto-boldItalic.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Black-bold.fntdata"/><Relationship Id="rId16" Type="http://schemas.openxmlformats.org/officeDocument/2006/relationships/font" Target="fonts/Montserrat-boldItalic.fntdata"/><Relationship Id="rId19" Type="http://schemas.openxmlformats.org/officeDocument/2006/relationships/font" Target="fonts/MontserratLight-regular.fntdata"/><Relationship Id="rId18" Type="http://schemas.openxmlformats.org/officeDocument/2006/relationships/font" Target="fonts/Montserrat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 type="subTitle"/>
          </p:nvPr>
        </p:nvSpPr>
        <p:spPr>
          <a:xfrm>
            <a:off x="388080" y="2352960"/>
            <a:ext cx="6994800" cy="5833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39" name="Shape 39"/>
        <p:cNvGrpSpPr/>
        <p:nvPr/>
      </p:nvGrpSpPr>
      <p:grpSpPr>
        <a:xfrm>
          <a:off x="0" y="0"/>
          <a:ext cx="0" cy="0"/>
          <a:chOff x="0" y="0"/>
          <a:chExt cx="0" cy="0"/>
        </a:xfrm>
      </p:grpSpPr>
      <p:sp>
        <p:nvSpPr>
          <p:cNvPr id="40" name="Google Shape;40;p11"/>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1"/>
          <p:cNvSpPr txBox="1"/>
          <p:nvPr>
            <p:ph idx="1" type="body"/>
          </p:nvPr>
        </p:nvSpPr>
        <p:spPr>
          <a:xfrm>
            <a:off x="388080" y="2352960"/>
            <a:ext cx="699480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11"/>
          <p:cNvSpPr txBox="1"/>
          <p:nvPr>
            <p:ph idx="2" type="body"/>
          </p:nvPr>
        </p:nvSpPr>
        <p:spPr>
          <a:xfrm>
            <a:off x="388080" y="5400000"/>
            <a:ext cx="699480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3" name="Shape 43"/>
        <p:cNvGrpSpPr/>
        <p:nvPr/>
      </p:nvGrpSpPr>
      <p:grpSpPr>
        <a:xfrm>
          <a:off x="0" y="0"/>
          <a:ext cx="0" cy="0"/>
          <a:chOff x="0" y="0"/>
          <a:chExt cx="0" cy="0"/>
        </a:xfrm>
      </p:grpSpPr>
      <p:sp>
        <p:nvSpPr>
          <p:cNvPr id="44" name="Google Shape;44;p12"/>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2"/>
          <p:cNvSpPr txBox="1"/>
          <p:nvPr>
            <p:ph idx="1" type="body"/>
          </p:nvPr>
        </p:nvSpPr>
        <p:spPr>
          <a:xfrm>
            <a:off x="388080" y="235296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12"/>
          <p:cNvSpPr txBox="1"/>
          <p:nvPr>
            <p:ph idx="2" type="body"/>
          </p:nvPr>
        </p:nvSpPr>
        <p:spPr>
          <a:xfrm>
            <a:off x="3972240" y="235296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12"/>
          <p:cNvSpPr txBox="1"/>
          <p:nvPr>
            <p:ph idx="3" type="body"/>
          </p:nvPr>
        </p:nvSpPr>
        <p:spPr>
          <a:xfrm>
            <a:off x="388080" y="540000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4" type="body"/>
          </p:nvPr>
        </p:nvSpPr>
        <p:spPr>
          <a:xfrm>
            <a:off x="3972240" y="540000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49" name="Shape 49"/>
        <p:cNvGrpSpPr/>
        <p:nvPr/>
      </p:nvGrpSpPr>
      <p:grpSpPr>
        <a:xfrm>
          <a:off x="0" y="0"/>
          <a:ext cx="0" cy="0"/>
          <a:chOff x="0" y="0"/>
          <a:chExt cx="0" cy="0"/>
        </a:xfrm>
      </p:grpSpPr>
      <p:sp>
        <p:nvSpPr>
          <p:cNvPr id="50" name="Google Shape;50;p13"/>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 type="body"/>
          </p:nvPr>
        </p:nvSpPr>
        <p:spPr>
          <a:xfrm>
            <a:off x="388080" y="2352960"/>
            <a:ext cx="2252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3"/>
          <p:cNvSpPr txBox="1"/>
          <p:nvPr>
            <p:ph idx="2" type="body"/>
          </p:nvPr>
        </p:nvSpPr>
        <p:spPr>
          <a:xfrm>
            <a:off x="2753280" y="2352960"/>
            <a:ext cx="2252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3"/>
          <p:cNvSpPr txBox="1"/>
          <p:nvPr>
            <p:ph idx="3" type="body"/>
          </p:nvPr>
        </p:nvSpPr>
        <p:spPr>
          <a:xfrm>
            <a:off x="5118480" y="2352960"/>
            <a:ext cx="2252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4" type="body"/>
          </p:nvPr>
        </p:nvSpPr>
        <p:spPr>
          <a:xfrm>
            <a:off x="388080" y="5400000"/>
            <a:ext cx="2252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5" type="body"/>
          </p:nvPr>
        </p:nvSpPr>
        <p:spPr>
          <a:xfrm>
            <a:off x="2753280" y="5400000"/>
            <a:ext cx="2252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6" type="body"/>
          </p:nvPr>
        </p:nvSpPr>
        <p:spPr>
          <a:xfrm>
            <a:off x="5118480" y="5400000"/>
            <a:ext cx="2252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3" name="Shape 13"/>
        <p:cNvGrpSpPr/>
        <p:nvPr/>
      </p:nvGrpSpPr>
      <p:grpSpPr>
        <a:xfrm>
          <a:off x="0" y="0"/>
          <a:ext cx="0" cy="0"/>
          <a:chOff x="0" y="0"/>
          <a:chExt cx="0" cy="0"/>
        </a:xfrm>
      </p:grpSpPr>
      <p:sp>
        <p:nvSpPr>
          <p:cNvPr id="14" name="Google Shape;14;p4"/>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 type="body"/>
          </p:nvPr>
        </p:nvSpPr>
        <p:spPr>
          <a:xfrm>
            <a:off x="388080" y="2352960"/>
            <a:ext cx="6994800" cy="5833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6" name="Shape 16"/>
        <p:cNvGrpSpPr/>
        <p:nvPr/>
      </p:nvGrpSpPr>
      <p:grpSpPr>
        <a:xfrm>
          <a:off x="0" y="0"/>
          <a:ext cx="0" cy="0"/>
          <a:chOff x="0" y="0"/>
          <a:chExt cx="0" cy="0"/>
        </a:xfrm>
      </p:grpSpPr>
      <p:sp>
        <p:nvSpPr>
          <p:cNvPr id="17" name="Google Shape;17;p5"/>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5"/>
          <p:cNvSpPr txBox="1"/>
          <p:nvPr>
            <p:ph idx="1" type="body"/>
          </p:nvPr>
        </p:nvSpPr>
        <p:spPr>
          <a:xfrm>
            <a:off x="388080" y="2352960"/>
            <a:ext cx="3413160" cy="5833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 name="Google Shape;19;p5"/>
          <p:cNvSpPr txBox="1"/>
          <p:nvPr>
            <p:ph idx="2" type="body"/>
          </p:nvPr>
        </p:nvSpPr>
        <p:spPr>
          <a:xfrm>
            <a:off x="3972240" y="2352960"/>
            <a:ext cx="3413160" cy="5833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6"/>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2" name="Shape 22"/>
        <p:cNvGrpSpPr/>
        <p:nvPr/>
      </p:nvGrpSpPr>
      <p:grpSpPr>
        <a:xfrm>
          <a:off x="0" y="0"/>
          <a:ext cx="0" cy="0"/>
          <a:chOff x="0" y="0"/>
          <a:chExt cx="0" cy="0"/>
        </a:xfrm>
      </p:grpSpPr>
      <p:sp>
        <p:nvSpPr>
          <p:cNvPr id="23" name="Google Shape;23;p7"/>
          <p:cNvSpPr txBox="1"/>
          <p:nvPr>
            <p:ph idx="1" type="subTitle"/>
          </p:nvPr>
        </p:nvSpPr>
        <p:spPr>
          <a:xfrm>
            <a:off x="264600" y="1455840"/>
            <a:ext cx="7242120" cy="1860623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4" name="Shape 24"/>
        <p:cNvGrpSpPr/>
        <p:nvPr/>
      </p:nvGrpSpPr>
      <p:grpSpPr>
        <a:xfrm>
          <a:off x="0" y="0"/>
          <a:ext cx="0" cy="0"/>
          <a:chOff x="0" y="0"/>
          <a:chExt cx="0" cy="0"/>
        </a:xfrm>
      </p:grpSpPr>
      <p:sp>
        <p:nvSpPr>
          <p:cNvPr id="25" name="Google Shape;25;p8"/>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 type="body"/>
          </p:nvPr>
        </p:nvSpPr>
        <p:spPr>
          <a:xfrm>
            <a:off x="388080" y="235296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8"/>
          <p:cNvSpPr txBox="1"/>
          <p:nvPr>
            <p:ph idx="2" type="body"/>
          </p:nvPr>
        </p:nvSpPr>
        <p:spPr>
          <a:xfrm>
            <a:off x="3972240" y="2352960"/>
            <a:ext cx="3413160" cy="5833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8"/>
          <p:cNvSpPr txBox="1"/>
          <p:nvPr>
            <p:ph idx="3" type="body"/>
          </p:nvPr>
        </p:nvSpPr>
        <p:spPr>
          <a:xfrm>
            <a:off x="388080" y="540000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 type="body"/>
          </p:nvPr>
        </p:nvSpPr>
        <p:spPr>
          <a:xfrm>
            <a:off x="388080" y="2352960"/>
            <a:ext cx="3413160" cy="5833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9"/>
          <p:cNvSpPr txBox="1"/>
          <p:nvPr>
            <p:ph idx="2" type="body"/>
          </p:nvPr>
        </p:nvSpPr>
        <p:spPr>
          <a:xfrm>
            <a:off x="3972240" y="235296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9"/>
          <p:cNvSpPr txBox="1"/>
          <p:nvPr>
            <p:ph idx="3" type="body"/>
          </p:nvPr>
        </p:nvSpPr>
        <p:spPr>
          <a:xfrm>
            <a:off x="3972240" y="540000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4" name="Shape 34"/>
        <p:cNvGrpSpPr/>
        <p:nvPr/>
      </p:nvGrpSpPr>
      <p:grpSpPr>
        <a:xfrm>
          <a:off x="0" y="0"/>
          <a:ext cx="0" cy="0"/>
          <a:chOff x="0" y="0"/>
          <a:chExt cx="0" cy="0"/>
        </a:xfrm>
      </p:grpSpPr>
      <p:sp>
        <p:nvSpPr>
          <p:cNvPr id="35" name="Google Shape;35;p10"/>
          <p:cNvSpPr txBox="1"/>
          <p:nvPr>
            <p:ph type="title"/>
          </p:nvPr>
        </p:nvSpPr>
        <p:spPr>
          <a:xfrm>
            <a:off x="264600" y="1455840"/>
            <a:ext cx="7242120" cy="4013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0"/>
          <p:cNvSpPr txBox="1"/>
          <p:nvPr>
            <p:ph idx="1" type="body"/>
          </p:nvPr>
        </p:nvSpPr>
        <p:spPr>
          <a:xfrm>
            <a:off x="388080" y="235296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10"/>
          <p:cNvSpPr txBox="1"/>
          <p:nvPr>
            <p:ph idx="2" type="body"/>
          </p:nvPr>
        </p:nvSpPr>
        <p:spPr>
          <a:xfrm>
            <a:off x="3972240" y="2352960"/>
            <a:ext cx="341316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10"/>
          <p:cNvSpPr txBox="1"/>
          <p:nvPr>
            <p:ph idx="3" type="body"/>
          </p:nvPr>
        </p:nvSpPr>
        <p:spPr>
          <a:xfrm>
            <a:off x="388080" y="5400000"/>
            <a:ext cx="6994800" cy="27824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600" y="1455840"/>
            <a:ext cx="7242120" cy="401364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2" type="sldNum"/>
          </p:nvPr>
        </p:nvSpPr>
        <p:spPr>
          <a:xfrm>
            <a:off x="7201080" y="9118440"/>
            <a:ext cx="466200" cy="76932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latin typeface="Cambria"/>
              <a:ea typeface="Cambria"/>
              <a:cs typeface="Cambria"/>
              <a:sym typeface="Cambria"/>
            </a:endParaRPr>
          </a:p>
        </p:txBody>
      </p:sp>
      <p:sp>
        <p:nvSpPr>
          <p:cNvPr id="8" name="Google Shape;8;p1"/>
          <p:cNvSpPr txBox="1"/>
          <p:nvPr>
            <p:ph idx="1" type="body"/>
          </p:nvPr>
        </p:nvSpPr>
        <p:spPr>
          <a:xfrm>
            <a:off x="388080" y="2352960"/>
            <a:ext cx="6994800" cy="58334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sd.eff.org/"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p:nvPr/>
        </p:nvSpPr>
        <p:spPr>
          <a:xfrm>
            <a:off x="3657120" y="1676040"/>
            <a:ext cx="3595200" cy="752100"/>
          </a:xfrm>
          <a:prstGeom prst="rect">
            <a:avLst/>
          </a:prstGeom>
          <a:noFill/>
          <a:ln>
            <a:noFill/>
          </a:ln>
        </p:spPr>
        <p:txBody>
          <a:bodyPr anchorCtr="0" anchor="t" bIns="91425" lIns="91425" spcFirstLastPara="1" rIns="91425" wrap="square" tIns="91425">
            <a:noAutofit/>
          </a:bodyPr>
          <a:lstStyle/>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 millón de dólares en diamantes</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Dinero en la caja fuerte</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Código de la alarma</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000000"/>
              </a:buClr>
              <a:buSzPts val="1000"/>
              <a:buFont typeface="Montserrat Light"/>
              <a:buChar char="●"/>
            </a:pPr>
            <a:r>
              <a:rPr b="1" i="0" lang="en-US" sz="1000" u="none" cap="none" strike="noStrike">
                <a:solidFill>
                  <a:srgbClr val="000000"/>
                </a:solidFill>
                <a:latin typeface="Montserrat Light"/>
                <a:ea typeface="Montserrat Light"/>
                <a:cs typeface="Montserrat Light"/>
                <a:sym typeface="Montserrat Light"/>
              </a:rPr>
              <a:t>¿Algo más?</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p:txBody>
      </p:sp>
      <p:sp>
        <p:nvSpPr>
          <p:cNvPr id="62" name="Google Shape;62;p14"/>
          <p:cNvSpPr/>
          <p:nvPr/>
        </p:nvSpPr>
        <p:spPr>
          <a:xfrm>
            <a:off x="-45000" y="21960"/>
            <a:ext cx="7817760" cy="1114920"/>
          </a:xfrm>
          <a:prstGeom prst="rect">
            <a:avLst/>
          </a:prstGeom>
          <a:solidFill>
            <a:srgbClr val="BD55A9"/>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1" i="0" lang="en-US" sz="3000" u="none" cap="none" strike="noStrike">
                <a:solidFill>
                  <a:srgbClr val="FFFFFF"/>
                </a:solidFill>
                <a:latin typeface="Montserrat"/>
                <a:ea typeface="Montserrat"/>
                <a:cs typeface="Montserrat"/>
                <a:sym typeface="Montserrat"/>
              </a:rPr>
              <a:t>MODELO DE AMENAZAS</a:t>
            </a:r>
            <a:endParaRPr b="1" i="0" sz="3000" u="none" cap="none" strike="noStrike">
              <a:latin typeface="Montserrat"/>
              <a:ea typeface="Montserrat"/>
              <a:cs typeface="Montserrat"/>
              <a:sym typeface="Montserrat"/>
            </a:endParaRPr>
          </a:p>
        </p:txBody>
      </p:sp>
      <p:sp>
        <p:nvSpPr>
          <p:cNvPr id="63" name="Google Shape;63;p14"/>
          <p:cNvSpPr/>
          <p:nvPr/>
        </p:nvSpPr>
        <p:spPr>
          <a:xfrm>
            <a:off x="0" y="7343650"/>
            <a:ext cx="3595200" cy="644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n-US" sz="1400" u="none" cap="none" strike="noStrike">
                <a:solidFill>
                  <a:srgbClr val="BD55A9"/>
                </a:solidFill>
                <a:latin typeface="Montserrat"/>
                <a:ea typeface="Montserrat"/>
                <a:cs typeface="Montserrat"/>
                <a:sym typeface="Montserrat"/>
              </a:rPr>
              <a:t>     </a:t>
            </a:r>
            <a:endParaRPr b="1" i="0" sz="1400" u="none" cap="none" strike="noStrike">
              <a:solidFill>
                <a:srgbClr val="BD55A9"/>
              </a:solidFill>
              <a:latin typeface="Montserrat"/>
              <a:ea typeface="Montserrat"/>
              <a:cs typeface="Montserrat"/>
              <a:sym typeface="Montserrat"/>
            </a:endParaRPr>
          </a:p>
          <a:p>
            <a:pPr indent="0" lvl="0" marL="365760" marR="0" rtl="0" algn="l">
              <a:lnSpc>
                <a:spcPct val="100000"/>
              </a:lnSpc>
              <a:spcBef>
                <a:spcPts val="0"/>
              </a:spcBef>
              <a:spcAft>
                <a:spcPts val="0"/>
              </a:spcAft>
              <a:buNone/>
            </a:pPr>
            <a:r>
              <a:rPr b="1" i="0" lang="en-US" sz="1200" u="none" cap="none" strike="noStrike">
                <a:solidFill>
                  <a:srgbClr val="BD55A9"/>
                </a:solidFill>
                <a:latin typeface="Montserrat"/>
                <a:ea typeface="Montserrat"/>
                <a:cs typeface="Montserrat"/>
                <a:sym typeface="Montserrat"/>
              </a:rPr>
              <a:t>MODELO DE AMENAZA </a:t>
            </a:r>
            <a:r>
              <a:rPr b="1" lang="en-US" sz="1200">
                <a:solidFill>
                  <a:srgbClr val="BD55A9"/>
                </a:solidFill>
                <a:latin typeface="Montserrat"/>
                <a:ea typeface="Montserrat"/>
                <a:cs typeface="Montserrat"/>
                <a:sym typeface="Montserrat"/>
              </a:rPr>
              <a:t>P</a:t>
            </a:r>
            <a:r>
              <a:rPr b="1" i="0" lang="en-US" sz="1200" u="none" cap="none" strike="noStrike">
                <a:solidFill>
                  <a:srgbClr val="BD55A9"/>
                </a:solidFill>
                <a:latin typeface="Montserrat"/>
                <a:ea typeface="Montserrat"/>
                <a:cs typeface="Montserrat"/>
                <a:sym typeface="Montserrat"/>
              </a:rPr>
              <a:t>ARA </a:t>
            </a:r>
            <a:endParaRPr b="1" i="0" sz="1200" u="none" cap="none" strike="noStrike">
              <a:solidFill>
                <a:srgbClr val="BD55A9"/>
              </a:solidFill>
              <a:latin typeface="Montserrat"/>
              <a:ea typeface="Montserrat"/>
              <a:cs typeface="Montserrat"/>
              <a:sym typeface="Montserrat"/>
            </a:endParaRPr>
          </a:p>
          <a:p>
            <a:pPr indent="0" lvl="0" marL="365760" marR="0" rtl="0" algn="l">
              <a:lnSpc>
                <a:spcPct val="100000"/>
              </a:lnSpc>
              <a:spcBef>
                <a:spcPts val="0"/>
              </a:spcBef>
              <a:spcAft>
                <a:spcPts val="0"/>
              </a:spcAft>
              <a:buNone/>
            </a:pPr>
            <a:r>
              <a:rPr b="1" i="0" lang="en-US" sz="1200" u="none" cap="none" strike="noStrike">
                <a:solidFill>
                  <a:srgbClr val="BD55A9"/>
                </a:solidFill>
                <a:latin typeface="Montserrat"/>
                <a:ea typeface="Montserrat"/>
                <a:cs typeface="Montserrat"/>
                <a:sym typeface="Montserrat"/>
              </a:rPr>
              <a:t>EL DUEÑO DE UNA JOYERíA</a:t>
            </a:r>
            <a:endParaRPr b="0" i="0" sz="1200" u="none" cap="none" strike="noStrike">
              <a:solidFill>
                <a:srgbClr val="BD55A9"/>
              </a:solidFill>
              <a:latin typeface="Cambria"/>
              <a:ea typeface="Cambria"/>
              <a:cs typeface="Cambria"/>
              <a:sym typeface="Cambria"/>
            </a:endParaRPr>
          </a:p>
        </p:txBody>
      </p:sp>
      <p:sp>
        <p:nvSpPr>
          <p:cNvPr id="64" name="Google Shape;64;p14"/>
          <p:cNvSpPr/>
          <p:nvPr/>
        </p:nvSpPr>
        <p:spPr>
          <a:xfrm>
            <a:off x="228250" y="1180800"/>
            <a:ext cx="3324900" cy="609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LEA MÁS SOBRE LA EVALUACIÓN DE SUS RIESGOS EN</a:t>
            </a:r>
            <a:r>
              <a:rPr lang="en-US" sz="1000">
                <a:latin typeface="Cambria"/>
                <a:ea typeface="Cambria"/>
                <a:cs typeface="Cambria"/>
                <a:sym typeface="Cambria"/>
              </a:rPr>
              <a:t> </a:t>
            </a:r>
            <a:r>
              <a:rPr b="1" i="0" lang="en-US" sz="1000" u="sng" cap="none" strike="noStrike">
                <a:latin typeface="Montserrat"/>
                <a:ea typeface="Montserrat"/>
                <a:cs typeface="Montserrat"/>
                <a:sym typeface="Montserrat"/>
                <a:hlinkClick r:id="rId3"/>
              </a:rPr>
              <a:t>HTTPS://SSD.EFF.ORG/</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El MODELO DE AMENAZAS</a:t>
            </a:r>
            <a:r>
              <a:rPr b="0" i="0" lang="en-US" sz="1000" u="none" cap="none" strike="noStrike">
                <a:solidFill>
                  <a:srgbClr val="000000"/>
                </a:solidFill>
                <a:latin typeface="Montserrat"/>
                <a:ea typeface="Montserrat"/>
                <a:cs typeface="Montserrat"/>
                <a:sym typeface="Montserrat"/>
              </a:rPr>
              <a:t> le ayuda a identificar las posibles amenazas contra las cosas que  valora y de quién necesita protegerlas. Al construir un modelo de amenazas, puede hacerse las siguientes preguntas.</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333333"/>
              </a:buClr>
              <a:buSzPts val="1000"/>
              <a:buFont typeface="Montserrat"/>
              <a:buChar char="●"/>
            </a:pPr>
            <a:r>
              <a:rPr b="0" i="0" lang="en-US" sz="1000" u="none" cap="none" strike="noStrike">
                <a:solidFill>
                  <a:srgbClr val="333333"/>
                </a:solidFill>
                <a:latin typeface="Montserrat"/>
                <a:ea typeface="Montserrat"/>
                <a:cs typeface="Montserrat"/>
                <a:sym typeface="Montserrat"/>
              </a:rPr>
              <a:t>¿Qué es lo que quiero proteger?</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333333"/>
              </a:buClr>
              <a:buSzPts val="1000"/>
              <a:buFont typeface="Montserrat"/>
              <a:buChar char="●"/>
            </a:pPr>
            <a:r>
              <a:rPr b="0" i="0" lang="en-US" sz="1000" u="none" cap="none" strike="noStrike">
                <a:solidFill>
                  <a:srgbClr val="333333"/>
                </a:solidFill>
                <a:latin typeface="Montserrat"/>
                <a:ea typeface="Montserrat"/>
                <a:cs typeface="Montserrat"/>
                <a:sym typeface="Montserrat"/>
              </a:rPr>
              <a:t>¿De quién quiero protegerlo?</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333333"/>
              </a:buClr>
              <a:buSzPts val="1000"/>
              <a:buFont typeface="Montserrat"/>
              <a:buChar char="●"/>
            </a:pPr>
            <a:r>
              <a:rPr b="0" i="0" lang="en-US" sz="1000" u="none" cap="none" strike="noStrike">
                <a:solidFill>
                  <a:srgbClr val="333333"/>
                </a:solidFill>
                <a:latin typeface="Montserrat"/>
                <a:ea typeface="Montserrat"/>
                <a:cs typeface="Montserrat"/>
                <a:sym typeface="Montserrat"/>
              </a:rPr>
              <a:t>¿Cuáles son las consecuencias si fallo?</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333333"/>
              </a:buClr>
              <a:buSzPts val="1000"/>
              <a:buFont typeface="Montserrat"/>
              <a:buChar char="●"/>
            </a:pPr>
            <a:r>
              <a:rPr b="0" i="0" lang="en-US" sz="1000" u="none" cap="none" strike="noStrike">
                <a:solidFill>
                  <a:srgbClr val="333333"/>
                </a:solidFill>
                <a:latin typeface="Montserrat"/>
                <a:ea typeface="Montserrat"/>
                <a:cs typeface="Montserrat"/>
                <a:sym typeface="Montserrat"/>
              </a:rPr>
              <a:t>¿Qué tan probables son estas consecuencias?</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333333"/>
              </a:buClr>
              <a:buSzPts val="1000"/>
              <a:buFont typeface="Montserrat"/>
              <a:buChar char="●"/>
            </a:pPr>
            <a:r>
              <a:rPr b="0" i="0" lang="en-US" sz="1000" u="none" cap="none" strike="noStrike">
                <a:solidFill>
                  <a:srgbClr val="333333"/>
                </a:solidFill>
                <a:latin typeface="Montserrat"/>
                <a:ea typeface="Montserrat"/>
                <a:cs typeface="Montserrat"/>
                <a:sym typeface="Montserrat"/>
              </a:rPr>
              <a:t>¿Cómo puedo abordar los riesgos más probables?</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GLOSARIO DE MODELO DE AMENAZAS:</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Activo: </a:t>
            </a:r>
            <a:r>
              <a:rPr b="0" i="0" lang="en-US" sz="1000" u="none" cap="none" strike="noStrike">
                <a:solidFill>
                  <a:srgbClr val="000000"/>
                </a:solidFill>
                <a:latin typeface="Montserrat Light"/>
                <a:ea typeface="Montserrat Light"/>
                <a:cs typeface="Montserrat Light"/>
                <a:sym typeface="Montserrat Light"/>
              </a:rPr>
              <a:t>Lo que quiero proteger</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Adversarios: </a:t>
            </a:r>
            <a:r>
              <a:rPr b="0" i="0" lang="en-US" sz="1000" u="none" cap="none" strike="noStrike">
                <a:solidFill>
                  <a:srgbClr val="000000"/>
                </a:solidFill>
                <a:latin typeface="Montserrat"/>
                <a:ea typeface="Montserrat"/>
                <a:cs typeface="Montserrat"/>
                <a:sym typeface="Montserrat"/>
              </a:rPr>
              <a:t>De quién quiero proteger mis activos</a:t>
            </a:r>
            <a:r>
              <a:rPr b="0" i="0" lang="en-US" sz="1000" u="none" cap="none" strike="noStrike">
                <a:solidFill>
                  <a:srgbClr val="000000"/>
                </a:solidFill>
                <a:latin typeface="Montserrat Light"/>
                <a:ea typeface="Montserrat Light"/>
                <a:cs typeface="Montserrat Light"/>
                <a:sym typeface="Montserrat Light"/>
              </a:rPr>
              <a:t>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Amenazas: </a:t>
            </a:r>
            <a:r>
              <a:rPr b="0" i="0" lang="en-US" sz="1000" u="none" cap="none" strike="noStrike">
                <a:solidFill>
                  <a:srgbClr val="000000"/>
                </a:solidFill>
                <a:latin typeface="Montserrat"/>
                <a:ea typeface="Montserrat"/>
                <a:cs typeface="Montserrat"/>
                <a:sym typeface="Montserrat"/>
              </a:rPr>
              <a:t>¿Cuáles son las consecuencias potenciales si fallo?</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Riesgo: </a:t>
            </a:r>
            <a:r>
              <a:rPr b="0" i="0" lang="en-US" sz="1000" u="none" cap="none" strike="noStrike">
                <a:solidFill>
                  <a:srgbClr val="333333"/>
                </a:solidFill>
                <a:latin typeface="Montserrat Light"/>
                <a:ea typeface="Montserrat Light"/>
                <a:cs typeface="Montserrat Light"/>
                <a:sym typeface="Montserrat Light"/>
              </a:rPr>
              <a:t>La probabilidad de que ocurra una amenaza particular contra un activo en particular.</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Capacidad del adversario:</a:t>
            </a:r>
            <a:r>
              <a:rPr b="0" i="0" lang="en-US" sz="1000" u="none" cap="none" strike="noStrike">
                <a:solidFill>
                  <a:srgbClr val="000000"/>
                </a:solidFill>
                <a:latin typeface="Montserrat Light"/>
                <a:ea typeface="Montserrat Light"/>
                <a:cs typeface="Montserrat Light"/>
                <a:sym typeface="Montserrat Light"/>
              </a:rPr>
              <a:t>  Lo que un adversario es capaz de hacer para lograr su objetivo. Por ejemplo, los servicios de seguridad de un país pueden tener la capacidad de escuchar llamadas telefónicas mientras que un vecino puede tener la capacidad de observarlo desde su ventana. Decir que un adversario "tiene" una capacidad no significa que necesariamente utilizará esa capacidad. Significa que usted debe considerar y prepararse para la posibilidad.</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0" i="1" lang="en-US" sz="1000" u="none" cap="none" strike="noStrike">
                <a:solidFill>
                  <a:srgbClr val="000000"/>
                </a:solidFill>
                <a:latin typeface="Montserrat Light"/>
                <a:ea typeface="Montserrat Light"/>
                <a:cs typeface="Montserrat Light"/>
                <a:sym typeface="Montserrat Light"/>
              </a:rPr>
              <a:t>¡Inténtalo! haga un modelo de amenaza para el dueño de una joyería:</a:t>
            </a:r>
            <a:endParaRPr b="0" i="0" sz="1000" u="none" cap="none" strike="noStrike">
              <a:latin typeface="Cambria"/>
              <a:ea typeface="Cambria"/>
              <a:cs typeface="Cambria"/>
              <a:sym typeface="Cambria"/>
            </a:endParaRPr>
          </a:p>
        </p:txBody>
      </p:sp>
      <p:sp>
        <p:nvSpPr>
          <p:cNvPr id="65" name="Google Shape;65;p14"/>
          <p:cNvSpPr/>
          <p:nvPr/>
        </p:nvSpPr>
        <p:spPr>
          <a:xfrm>
            <a:off x="245520" y="8039880"/>
            <a:ext cx="3595320" cy="1699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USTED hereda una JOYERÍA en la ciudad.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0" i="0" lang="en-US" sz="1000" u="none" cap="none" strike="noStrike">
                <a:solidFill>
                  <a:srgbClr val="000000"/>
                </a:solidFill>
                <a:latin typeface="Montserrat Light"/>
                <a:ea typeface="Montserrat Light"/>
                <a:cs typeface="Montserrat Light"/>
                <a:sym typeface="Montserrat Light"/>
              </a:rPr>
              <a:t>La JOYERÍA tiene:</a:t>
            </a:r>
            <a:endParaRPr b="0" i="0" sz="1000" u="none" cap="none" strike="noStrike">
              <a:latin typeface="Cambria"/>
              <a:ea typeface="Cambria"/>
              <a:cs typeface="Cambria"/>
              <a:sym typeface="Cambria"/>
            </a:endParaRPr>
          </a:p>
          <a:p>
            <a:pPr indent="0" lvl="0" marL="45720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 millón de dólares en diamantes.</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 equipo de cinco personas.</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 sistema de alarma.</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Una caja fuerte.</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Una caja registradora.</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Una cámara vigilando la puerta.</a:t>
            </a:r>
            <a:endParaRPr b="0" i="0" sz="1000" u="none" cap="none" strike="noStrike">
              <a:latin typeface="Cambria"/>
              <a:ea typeface="Cambria"/>
              <a:cs typeface="Cambria"/>
              <a:sym typeface="Cambria"/>
            </a:endParaRPr>
          </a:p>
          <a:p>
            <a:pPr indent="-291599" lvl="0" marL="9144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Alarma de la puerta protegida por un número pin.</a:t>
            </a:r>
            <a:endParaRPr b="0" i="0" sz="1000" u="none" cap="none" strike="noStrike">
              <a:latin typeface="Cambria"/>
              <a:ea typeface="Cambria"/>
              <a:cs typeface="Cambria"/>
              <a:sym typeface="Cambria"/>
            </a:endParaRPr>
          </a:p>
        </p:txBody>
      </p:sp>
      <p:sp>
        <p:nvSpPr>
          <p:cNvPr id="66" name="Google Shape;66;p14"/>
          <p:cNvSpPr/>
          <p:nvPr/>
        </p:nvSpPr>
        <p:spPr>
          <a:xfrm>
            <a:off x="3482438" y="1262050"/>
            <a:ext cx="39093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1000">
                <a:solidFill>
                  <a:srgbClr val="BD55A9"/>
                </a:solidFill>
                <a:latin typeface="Montserrat"/>
                <a:ea typeface="Montserrat"/>
                <a:cs typeface="Montserrat"/>
                <a:sym typeface="Montserrat"/>
              </a:rPr>
              <a:t>                  </a:t>
            </a:r>
            <a:r>
              <a:rPr b="1" i="0" lang="en-US" sz="1000" u="none" cap="none" strike="noStrike">
                <a:solidFill>
                  <a:srgbClr val="BD55A9"/>
                </a:solidFill>
                <a:latin typeface="Montserrat"/>
                <a:ea typeface="Montserrat"/>
                <a:cs typeface="Montserrat"/>
                <a:sym typeface="Montserrat"/>
              </a:rPr>
              <a:t>¿Qué </a:t>
            </a:r>
            <a:r>
              <a:rPr b="1" i="0" lang="en-US" sz="1000" u="sng" cap="none" strike="noStrike">
                <a:solidFill>
                  <a:srgbClr val="BD55A9"/>
                </a:solidFill>
                <a:latin typeface="Montserrat"/>
                <a:ea typeface="Montserrat"/>
                <a:cs typeface="Montserrat"/>
                <a:sym typeface="Montserrat"/>
              </a:rPr>
              <a:t>activos</a:t>
            </a:r>
            <a:r>
              <a:rPr b="1" i="0" lang="en-US" sz="1000" u="none" cap="none" strike="noStrike">
                <a:solidFill>
                  <a:srgbClr val="BD55A9"/>
                </a:solidFill>
                <a:latin typeface="Montserrat"/>
                <a:ea typeface="Montserrat"/>
                <a:cs typeface="Montserrat"/>
                <a:sym typeface="Montserrat"/>
              </a:rPr>
              <a:t> está protegiendo?</a:t>
            </a:r>
            <a:endParaRPr b="0" i="0" sz="1000" u="none" cap="none" strike="noStrike">
              <a:solidFill>
                <a:srgbClr val="BD55A9"/>
              </a:solidFill>
              <a:latin typeface="Cambria"/>
              <a:ea typeface="Cambria"/>
              <a:cs typeface="Cambria"/>
              <a:sym typeface="Cambria"/>
            </a:endParaRPr>
          </a:p>
        </p:txBody>
      </p:sp>
      <p:sp>
        <p:nvSpPr>
          <p:cNvPr id="67" name="Google Shape;67;p14"/>
          <p:cNvSpPr/>
          <p:nvPr/>
        </p:nvSpPr>
        <p:spPr>
          <a:xfrm>
            <a:off x="3482438" y="3215639"/>
            <a:ext cx="39093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1000">
                <a:solidFill>
                  <a:srgbClr val="BD55A9"/>
                </a:solidFill>
                <a:latin typeface="Montserrat"/>
                <a:ea typeface="Montserrat"/>
                <a:cs typeface="Montserrat"/>
                <a:sym typeface="Montserrat"/>
              </a:rPr>
              <a:t>                  </a:t>
            </a:r>
            <a:r>
              <a:rPr b="1" i="0" lang="en-US" sz="1000" u="none" cap="none" strike="noStrike">
                <a:solidFill>
                  <a:srgbClr val="BD55A9"/>
                </a:solidFill>
                <a:latin typeface="Montserrat"/>
                <a:ea typeface="Montserrat"/>
                <a:cs typeface="Montserrat"/>
                <a:sym typeface="Montserrat"/>
              </a:rPr>
              <a:t>¿Quiénes son </a:t>
            </a:r>
            <a:r>
              <a:rPr b="1" lang="en-US" sz="1000">
                <a:solidFill>
                  <a:srgbClr val="BD55A9"/>
                </a:solidFill>
                <a:latin typeface="Montserrat"/>
                <a:ea typeface="Montserrat"/>
                <a:cs typeface="Montserrat"/>
                <a:sym typeface="Montserrat"/>
              </a:rPr>
              <a:t>s</a:t>
            </a:r>
            <a:r>
              <a:rPr b="1" i="0" lang="en-US" sz="1000" u="none" cap="none" strike="noStrike">
                <a:solidFill>
                  <a:srgbClr val="BD55A9"/>
                </a:solidFill>
                <a:latin typeface="Montserrat"/>
                <a:ea typeface="Montserrat"/>
                <a:cs typeface="Montserrat"/>
                <a:sym typeface="Montserrat"/>
              </a:rPr>
              <a:t>us adversarios?</a:t>
            </a:r>
            <a:endParaRPr b="0" i="0" sz="1000" u="none" cap="none" strike="noStrike">
              <a:solidFill>
                <a:srgbClr val="BD55A9"/>
              </a:solidFill>
              <a:latin typeface="Cambria"/>
              <a:ea typeface="Cambria"/>
              <a:cs typeface="Cambria"/>
              <a:sym typeface="Cambria"/>
            </a:endParaRPr>
          </a:p>
        </p:txBody>
      </p:sp>
      <p:sp>
        <p:nvSpPr>
          <p:cNvPr id="68" name="Google Shape;68;p14"/>
          <p:cNvSpPr/>
          <p:nvPr/>
        </p:nvSpPr>
        <p:spPr>
          <a:xfrm>
            <a:off x="3657120" y="3537600"/>
            <a:ext cx="3595200" cy="557400"/>
          </a:xfrm>
          <a:prstGeom prst="rect">
            <a:avLst/>
          </a:prstGeom>
          <a:noFill/>
          <a:ln>
            <a:noFill/>
          </a:ln>
        </p:spPr>
        <p:txBody>
          <a:bodyPr anchorCtr="0" anchor="t" bIns="91425" lIns="91425" spcFirstLastPara="1" rIns="91425" wrap="square" tIns="91425">
            <a:noAutofit/>
          </a:bodyPr>
          <a:lstStyle/>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Ladrones de joyas</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000000"/>
              </a:buClr>
              <a:buSzPts val="1000"/>
              <a:buFont typeface="Montserrat Light"/>
              <a:buChar char="●"/>
            </a:pPr>
            <a:r>
              <a:rPr b="1" i="0" lang="en-US" sz="1000" u="none" cap="none" strike="noStrike">
                <a:solidFill>
                  <a:srgbClr val="000000"/>
                </a:solidFill>
                <a:latin typeface="Montserrat"/>
                <a:ea typeface="Montserrat"/>
                <a:cs typeface="Montserrat"/>
                <a:sym typeface="Montserrat"/>
              </a:rPr>
              <a:t>¿Alguien más?</a:t>
            </a:r>
            <a:r>
              <a:rPr b="0" i="0" lang="en-US" sz="1000" u="none" cap="none" strike="noStrike">
                <a:solidFill>
                  <a:srgbClr val="000000"/>
                </a:solidFill>
                <a:latin typeface="Montserrat Light"/>
                <a:ea typeface="Montserrat Light"/>
                <a:cs typeface="Montserrat Light"/>
                <a:sym typeface="Montserrat Light"/>
              </a:rPr>
              <a:t> (Considere: ¿Quién podría tener acceso a la caja fuerte de la joyería? ¿Qué hay del personal de limpieza o de mantenimiento?)</a:t>
            </a:r>
            <a:endParaRPr b="0" i="0" sz="1000" u="none" cap="none" strike="noStrike">
              <a:latin typeface="Cambria"/>
              <a:ea typeface="Cambria"/>
              <a:cs typeface="Cambria"/>
              <a:sym typeface="Cambria"/>
            </a:endParaRPr>
          </a:p>
          <a:p>
            <a:pPr indent="0" lvl="0" marL="457200" marR="0" rtl="0" algn="l">
              <a:lnSpc>
                <a:spcPct val="100000"/>
              </a:lnSpc>
              <a:spcBef>
                <a:spcPts val="0"/>
              </a:spcBef>
              <a:spcAft>
                <a:spcPts val="0"/>
              </a:spcAft>
              <a:buNone/>
            </a:pPr>
            <a:r>
              <a:rPr b="0" i="0" lang="en-US" sz="1000" u="none" cap="none" strike="noStrike">
                <a:solidFill>
                  <a:srgbClr val="000000"/>
                </a:solidFill>
                <a:latin typeface="Montserrat Light"/>
                <a:ea typeface="Montserrat Light"/>
                <a:cs typeface="Montserrat Light"/>
                <a:sym typeface="Montserrat Light"/>
              </a:rPr>
              <a:t>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t/>
            </a:r>
            <a:endParaRPr b="0" i="0" sz="1000" u="none" cap="none" strike="noStrike">
              <a:latin typeface="Cambria"/>
              <a:ea typeface="Cambria"/>
              <a:cs typeface="Cambria"/>
              <a:sym typeface="Cambria"/>
            </a:endParaRPr>
          </a:p>
        </p:txBody>
      </p:sp>
      <p:sp>
        <p:nvSpPr>
          <p:cNvPr id="69" name="Google Shape;69;p14"/>
          <p:cNvSpPr/>
          <p:nvPr/>
        </p:nvSpPr>
        <p:spPr>
          <a:xfrm>
            <a:off x="4200360" y="273324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70" name="Google Shape;70;p14"/>
          <p:cNvSpPr/>
          <p:nvPr/>
        </p:nvSpPr>
        <p:spPr>
          <a:xfrm>
            <a:off x="4200360" y="303816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71" name="Google Shape;71;p14"/>
          <p:cNvSpPr/>
          <p:nvPr/>
        </p:nvSpPr>
        <p:spPr>
          <a:xfrm>
            <a:off x="4200360" y="471456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72" name="Google Shape;72;p14"/>
          <p:cNvSpPr/>
          <p:nvPr/>
        </p:nvSpPr>
        <p:spPr>
          <a:xfrm>
            <a:off x="4200360" y="501984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73" name="Google Shape;73;p14"/>
          <p:cNvSpPr/>
          <p:nvPr/>
        </p:nvSpPr>
        <p:spPr>
          <a:xfrm>
            <a:off x="3657120" y="5588400"/>
            <a:ext cx="3595200" cy="888000"/>
          </a:xfrm>
          <a:prstGeom prst="rect">
            <a:avLst/>
          </a:prstGeom>
          <a:noFill/>
          <a:ln>
            <a:noFill/>
          </a:ln>
        </p:spPr>
        <p:txBody>
          <a:bodyPr anchorCtr="0" anchor="t" bIns="91425" lIns="91425" spcFirstLastPara="1" rIns="91425" wrap="square" tIns="91425">
            <a:noAutofit/>
          </a:bodyPr>
          <a:lstStyle/>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Robo de joyas</a:t>
            </a:r>
            <a:endParaRPr b="0" i="0" sz="1000" u="none" cap="none" strike="noStrike">
              <a:latin typeface="Cambria"/>
              <a:ea typeface="Cambria"/>
              <a:cs typeface="Cambria"/>
              <a:sym typeface="Cambria"/>
            </a:endParaRPr>
          </a:p>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¿Alguna otra amenaza? (¿Qué pasa si el código de seguridad o de alarma es robado?)</a:t>
            </a:r>
            <a:endParaRPr b="0" i="0" sz="1000" u="none" cap="none" strike="noStrike">
              <a:latin typeface="Cambria"/>
              <a:ea typeface="Cambria"/>
              <a:cs typeface="Cambria"/>
              <a:sym typeface="Cambria"/>
            </a:endParaRPr>
          </a:p>
        </p:txBody>
      </p:sp>
      <p:sp>
        <p:nvSpPr>
          <p:cNvPr id="74" name="Google Shape;74;p14"/>
          <p:cNvSpPr/>
          <p:nvPr/>
        </p:nvSpPr>
        <p:spPr>
          <a:xfrm>
            <a:off x="4105248" y="5224450"/>
            <a:ext cx="32865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000" u="none" cap="none" strike="noStrike">
                <a:solidFill>
                  <a:srgbClr val="BD55A9"/>
                </a:solidFill>
                <a:latin typeface="Montserrat"/>
                <a:ea typeface="Montserrat"/>
                <a:cs typeface="Montserrat"/>
                <a:sym typeface="Montserrat"/>
              </a:rPr>
              <a:t>¿Cuáles son las consecuencias si falla? </a:t>
            </a:r>
            <a:endParaRPr b="0" i="0" sz="1000" u="none" cap="none" strike="noStrike">
              <a:solidFill>
                <a:srgbClr val="BD55A9"/>
              </a:solidFill>
              <a:latin typeface="Cambria"/>
              <a:ea typeface="Cambria"/>
              <a:cs typeface="Cambria"/>
              <a:sym typeface="Cambria"/>
            </a:endParaRPr>
          </a:p>
        </p:txBody>
      </p:sp>
      <p:sp>
        <p:nvSpPr>
          <p:cNvPr id="75" name="Google Shape;75;p14"/>
          <p:cNvSpPr/>
          <p:nvPr/>
        </p:nvSpPr>
        <p:spPr>
          <a:xfrm>
            <a:off x="4200360" y="654348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76" name="Google Shape;76;p14"/>
          <p:cNvSpPr/>
          <p:nvPr/>
        </p:nvSpPr>
        <p:spPr>
          <a:xfrm>
            <a:off x="4200360" y="684804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77" name="Google Shape;77;p14"/>
          <p:cNvSpPr/>
          <p:nvPr/>
        </p:nvSpPr>
        <p:spPr>
          <a:xfrm>
            <a:off x="3657120" y="8507160"/>
            <a:ext cx="3595200" cy="557400"/>
          </a:xfrm>
          <a:prstGeom prst="rect">
            <a:avLst/>
          </a:prstGeom>
          <a:noFill/>
          <a:ln>
            <a:noFill/>
          </a:ln>
        </p:spPr>
        <p:txBody>
          <a:bodyPr anchorCtr="0" anchor="t" bIns="91425" lIns="91425" spcFirstLastPara="1" rIns="91425" wrap="square" tIns="91425">
            <a:noAutofit/>
          </a:bodyPr>
          <a:lstStyle/>
          <a:p>
            <a:pPr indent="-291599" lvl="0" marL="457200" marR="0" rtl="0" algn="l">
              <a:lnSpc>
                <a:spcPct val="100000"/>
              </a:lnSpc>
              <a:spcBef>
                <a:spcPts val="0"/>
              </a:spcBef>
              <a:spcAft>
                <a:spcPts val="0"/>
              </a:spcAft>
              <a:buClr>
                <a:srgbClr val="000000"/>
              </a:buClr>
              <a:buSzPts val="1000"/>
              <a:buFont typeface="Montserrat Light"/>
              <a:buChar char="●"/>
            </a:pPr>
            <a:r>
              <a:rPr b="0" i="0" lang="en-US" sz="1000" u="none" cap="none" strike="noStrike">
                <a:solidFill>
                  <a:srgbClr val="000000"/>
                </a:solidFill>
                <a:latin typeface="Montserrat Light"/>
                <a:ea typeface="Montserrat Light"/>
                <a:cs typeface="Montserrat Light"/>
                <a:sym typeface="Montserrat Light"/>
              </a:rPr>
              <a:t>Cambiar el código de acceso cada mes, y cada vez que un empleado se retira.</a:t>
            </a:r>
            <a:endParaRPr b="0" i="0" sz="1000" u="none" cap="none" strike="noStrike">
              <a:latin typeface="Cambria"/>
              <a:ea typeface="Cambria"/>
              <a:cs typeface="Cambria"/>
              <a:sym typeface="Cambria"/>
            </a:endParaRPr>
          </a:p>
          <a:p>
            <a:pPr indent="0" lvl="0" marL="457200" marR="0" rtl="0" algn="l">
              <a:lnSpc>
                <a:spcPct val="100000"/>
              </a:lnSpc>
              <a:spcBef>
                <a:spcPts val="0"/>
              </a:spcBef>
              <a:spcAft>
                <a:spcPts val="0"/>
              </a:spcAft>
              <a:buNone/>
            </a:pPr>
            <a:r>
              <a:rPr b="1" i="0" lang="en-US" sz="1000" u="none" cap="none" strike="noStrike">
                <a:solidFill>
                  <a:srgbClr val="000000"/>
                </a:solidFill>
                <a:latin typeface="Montserrat"/>
                <a:ea typeface="Montserrat"/>
                <a:cs typeface="Montserrat"/>
                <a:sym typeface="Montserrat"/>
              </a:rPr>
              <a:t>¿Qué más</a:t>
            </a:r>
            <a:r>
              <a:rPr b="1" i="0" lang="en-US" sz="1000" u="none" cap="none" strike="noStrike">
                <a:solidFill>
                  <a:srgbClr val="000000"/>
                </a:solidFill>
                <a:latin typeface="Montserrat"/>
                <a:ea typeface="Montserrat"/>
                <a:cs typeface="Montserrat"/>
                <a:sym typeface="Montserrat"/>
              </a:rPr>
              <a:t>?</a:t>
            </a:r>
            <a:endParaRPr b="1" i="0" sz="1000" u="none" cap="none" strike="noStrike">
              <a:latin typeface="Cambria"/>
              <a:ea typeface="Cambria"/>
              <a:cs typeface="Cambria"/>
              <a:sym typeface="Cambria"/>
            </a:endParaRPr>
          </a:p>
        </p:txBody>
      </p:sp>
      <p:sp>
        <p:nvSpPr>
          <p:cNvPr id="78" name="Google Shape;78;p14"/>
          <p:cNvSpPr/>
          <p:nvPr/>
        </p:nvSpPr>
        <p:spPr>
          <a:xfrm>
            <a:off x="4104725" y="8143200"/>
            <a:ext cx="3696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000" u="none" cap="none" strike="noStrike">
                <a:solidFill>
                  <a:srgbClr val="BD55A9"/>
                </a:solidFill>
                <a:latin typeface="Montserrat"/>
                <a:ea typeface="Montserrat"/>
                <a:cs typeface="Montserrat"/>
                <a:sym typeface="Montserrat"/>
              </a:rPr>
              <a:t>¿Cómo se pueden abordar los riesgo</a:t>
            </a:r>
            <a:r>
              <a:rPr b="1" lang="en-US" sz="1000">
                <a:solidFill>
                  <a:srgbClr val="BD55A9"/>
                </a:solidFill>
                <a:latin typeface="Montserrat"/>
                <a:ea typeface="Montserrat"/>
                <a:cs typeface="Montserrat"/>
                <a:sym typeface="Montserrat"/>
              </a:rPr>
              <a:t>s</a:t>
            </a:r>
            <a:r>
              <a:rPr b="1" i="0" lang="en-US" sz="1000" u="none" cap="none" strike="noStrike">
                <a:solidFill>
                  <a:srgbClr val="BD55A9"/>
                </a:solidFill>
                <a:latin typeface="Montserrat"/>
                <a:ea typeface="Montserrat"/>
                <a:cs typeface="Montserrat"/>
                <a:sym typeface="Montserrat"/>
              </a:rPr>
              <a:t> más probables?</a:t>
            </a:r>
            <a:endParaRPr b="0" i="0" sz="1000" u="none" cap="none" strike="noStrike">
              <a:solidFill>
                <a:srgbClr val="BD55A9"/>
              </a:solidFill>
              <a:latin typeface="Cambria"/>
              <a:ea typeface="Cambria"/>
              <a:cs typeface="Cambria"/>
              <a:sym typeface="Cambria"/>
            </a:endParaRPr>
          </a:p>
        </p:txBody>
      </p:sp>
      <p:sp>
        <p:nvSpPr>
          <p:cNvPr id="79" name="Google Shape;79;p14"/>
          <p:cNvSpPr/>
          <p:nvPr/>
        </p:nvSpPr>
        <p:spPr>
          <a:xfrm>
            <a:off x="4200360" y="939576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80" name="Google Shape;80;p14"/>
          <p:cNvSpPr/>
          <p:nvPr/>
        </p:nvSpPr>
        <p:spPr>
          <a:xfrm>
            <a:off x="4200360" y="9701040"/>
            <a:ext cx="29527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81" name="Google Shape;81;p14"/>
          <p:cNvSpPr/>
          <p:nvPr/>
        </p:nvSpPr>
        <p:spPr>
          <a:xfrm>
            <a:off x="3600400" y="1262050"/>
            <a:ext cx="348600" cy="294000"/>
          </a:xfrm>
          <a:prstGeom prst="rect">
            <a:avLst/>
          </a:prstGeom>
          <a:solidFill>
            <a:srgbClr val="BD55A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1</a:t>
            </a:r>
            <a:endParaRPr b="0" i="0" sz="1400" u="none" cap="none" strike="noStrike">
              <a:latin typeface="Cambria"/>
              <a:ea typeface="Cambria"/>
              <a:cs typeface="Cambria"/>
              <a:sym typeface="Cambria"/>
            </a:endParaRPr>
          </a:p>
        </p:txBody>
      </p:sp>
      <p:sp>
        <p:nvSpPr>
          <p:cNvPr id="82" name="Google Shape;82;p14"/>
          <p:cNvSpPr/>
          <p:nvPr/>
        </p:nvSpPr>
        <p:spPr>
          <a:xfrm>
            <a:off x="3600400" y="3243126"/>
            <a:ext cx="348600" cy="294000"/>
          </a:xfrm>
          <a:prstGeom prst="rect">
            <a:avLst/>
          </a:prstGeom>
          <a:solidFill>
            <a:srgbClr val="BD55A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a:t>
            </a:r>
            <a:r>
              <a:rPr lang="en-US">
                <a:solidFill>
                  <a:srgbClr val="FFFFFF"/>
                </a:solidFill>
                <a:latin typeface="Montserrat Black"/>
                <a:ea typeface="Montserrat Black"/>
                <a:cs typeface="Montserrat Black"/>
                <a:sym typeface="Montserrat Black"/>
              </a:rPr>
              <a:t>2</a:t>
            </a:r>
            <a:endParaRPr b="0" i="0" sz="1400" u="none" cap="none" strike="noStrike">
              <a:latin typeface="Cambria"/>
              <a:ea typeface="Cambria"/>
              <a:cs typeface="Cambria"/>
              <a:sym typeface="Cambria"/>
            </a:endParaRPr>
          </a:p>
        </p:txBody>
      </p:sp>
      <p:sp>
        <p:nvSpPr>
          <p:cNvPr id="83" name="Google Shape;83;p14"/>
          <p:cNvSpPr/>
          <p:nvPr/>
        </p:nvSpPr>
        <p:spPr>
          <a:xfrm>
            <a:off x="3600400" y="5224442"/>
            <a:ext cx="348600" cy="294000"/>
          </a:xfrm>
          <a:prstGeom prst="rect">
            <a:avLst/>
          </a:prstGeom>
          <a:solidFill>
            <a:srgbClr val="BD55A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3</a:t>
            </a:r>
            <a:endParaRPr b="0" i="0" sz="1400" u="none" cap="none" strike="noStrike">
              <a:latin typeface="Cambria"/>
              <a:ea typeface="Cambria"/>
              <a:cs typeface="Cambria"/>
              <a:sym typeface="Cambria"/>
            </a:endParaRPr>
          </a:p>
        </p:txBody>
      </p:sp>
      <p:sp>
        <p:nvSpPr>
          <p:cNvPr id="84" name="Google Shape;84;p14"/>
          <p:cNvSpPr/>
          <p:nvPr/>
        </p:nvSpPr>
        <p:spPr>
          <a:xfrm>
            <a:off x="4104725" y="7053000"/>
            <a:ext cx="32865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000" u="none" cap="none" strike="noStrike">
                <a:solidFill>
                  <a:srgbClr val="BD55A9"/>
                </a:solidFill>
                <a:latin typeface="Montserrat"/>
                <a:ea typeface="Montserrat"/>
                <a:cs typeface="Montserrat"/>
                <a:sym typeface="Montserrat"/>
              </a:rPr>
              <a:t>¿Qué tan probables son estas consecuencias?</a:t>
            </a:r>
            <a:endParaRPr b="0" i="0" sz="1000" u="none" cap="none" strike="noStrike">
              <a:solidFill>
                <a:srgbClr val="BD55A9"/>
              </a:solidFill>
              <a:latin typeface="Cambria"/>
              <a:ea typeface="Cambria"/>
              <a:cs typeface="Cambria"/>
              <a:sym typeface="Cambria"/>
            </a:endParaRPr>
          </a:p>
        </p:txBody>
      </p:sp>
      <p:sp>
        <p:nvSpPr>
          <p:cNvPr id="85" name="Google Shape;85;p14"/>
          <p:cNvSpPr/>
          <p:nvPr/>
        </p:nvSpPr>
        <p:spPr>
          <a:xfrm>
            <a:off x="3600400" y="8135275"/>
            <a:ext cx="348600" cy="294000"/>
          </a:xfrm>
          <a:prstGeom prst="rect">
            <a:avLst/>
          </a:prstGeom>
          <a:solidFill>
            <a:srgbClr val="BD55A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5</a:t>
            </a:r>
            <a:endParaRPr b="0" i="0" sz="1400" u="none" cap="none" strike="noStrike">
              <a:latin typeface="Cambria"/>
              <a:ea typeface="Cambria"/>
              <a:cs typeface="Cambria"/>
              <a:sym typeface="Cambria"/>
            </a:endParaRPr>
          </a:p>
        </p:txBody>
      </p:sp>
      <p:sp>
        <p:nvSpPr>
          <p:cNvPr id="86" name="Google Shape;86;p14"/>
          <p:cNvSpPr/>
          <p:nvPr/>
        </p:nvSpPr>
        <p:spPr>
          <a:xfrm>
            <a:off x="3600400" y="7052998"/>
            <a:ext cx="348600" cy="294000"/>
          </a:xfrm>
          <a:prstGeom prst="rect">
            <a:avLst/>
          </a:prstGeom>
          <a:solidFill>
            <a:srgbClr val="BD55A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4</a:t>
            </a:r>
            <a:endParaRPr b="0" i="0" sz="1400" u="none" cap="none" strike="noStrike">
              <a:latin typeface="Cambria"/>
              <a:ea typeface="Cambria"/>
              <a:cs typeface="Cambria"/>
              <a:sym typeface="Cambria"/>
            </a:endParaRPr>
          </a:p>
        </p:txBody>
      </p:sp>
      <p:sp>
        <p:nvSpPr>
          <p:cNvPr id="87" name="Google Shape;87;p14"/>
          <p:cNvSpPr/>
          <p:nvPr/>
        </p:nvSpPr>
        <p:spPr>
          <a:xfrm>
            <a:off x="4200350" y="7271650"/>
            <a:ext cx="2753100" cy="64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Montserrat Light"/>
                <a:ea typeface="Montserrat Light"/>
                <a:cs typeface="Montserrat Light"/>
                <a:sym typeface="Montserrat Light"/>
              </a:rPr>
              <a:t>Mapee, </a:t>
            </a:r>
            <a:r>
              <a:rPr lang="en-US" sz="1000">
                <a:latin typeface="Montserrat Light"/>
                <a:ea typeface="Montserrat Light"/>
                <a:cs typeface="Montserrat Light"/>
                <a:sym typeface="Montserrat Light"/>
              </a:rPr>
              <a:t>en el otro lado de la hoja</a:t>
            </a:r>
            <a:r>
              <a:rPr b="0" i="0" lang="en-US" sz="1000" u="none" cap="none" strike="noStrike">
                <a:solidFill>
                  <a:srgbClr val="000000"/>
                </a:solidFill>
                <a:latin typeface="Montserrat Light"/>
                <a:ea typeface="Montserrat Light"/>
                <a:cs typeface="Montserrat Light"/>
                <a:sym typeface="Montserrat Light"/>
              </a:rPr>
              <a:t>,  la probabilidad de que estas</a:t>
            </a:r>
            <a:r>
              <a:rPr lang="en-US" sz="1000">
                <a:latin typeface="Cambria"/>
                <a:ea typeface="Cambria"/>
                <a:cs typeface="Cambria"/>
                <a:sym typeface="Cambria"/>
              </a:rPr>
              <a:t> </a:t>
            </a:r>
            <a:r>
              <a:rPr b="0" i="0" lang="en-US" sz="1000" u="none" cap="none" strike="noStrike">
                <a:solidFill>
                  <a:srgbClr val="000000"/>
                </a:solidFill>
                <a:latin typeface="Montserrat Light"/>
                <a:ea typeface="Montserrat Light"/>
                <a:cs typeface="Montserrat Light"/>
                <a:sym typeface="Montserrat Light"/>
              </a:rPr>
              <a:t>amenazas se produzcan!</a:t>
            </a:r>
            <a:endParaRPr b="0" i="0" sz="1000" u="none" cap="none" strike="noStrike">
              <a:latin typeface="Cambria"/>
              <a:ea typeface="Cambria"/>
              <a:cs typeface="Cambria"/>
              <a:sym typeface="Cambria"/>
            </a:endParaRPr>
          </a:p>
        </p:txBody>
      </p:sp>
      <p:pic>
        <p:nvPicPr>
          <p:cNvPr id="88" name="Google Shape;88;p14"/>
          <p:cNvPicPr preferRelativeResize="0"/>
          <p:nvPr/>
        </p:nvPicPr>
        <p:blipFill rotWithShape="1">
          <a:blip r:embed="rId4">
            <a:alphaModFix/>
          </a:blip>
          <a:srcRect b="0" l="0" r="0" t="0"/>
          <a:stretch/>
        </p:blipFill>
        <p:spPr>
          <a:xfrm>
            <a:off x="378720" y="9294480"/>
            <a:ext cx="348480" cy="265680"/>
          </a:xfrm>
          <a:prstGeom prst="rect">
            <a:avLst/>
          </a:prstGeom>
          <a:noFill/>
          <a:ln>
            <a:noFill/>
          </a:ln>
        </p:spPr>
      </p:pic>
      <p:pic>
        <p:nvPicPr>
          <p:cNvPr id="89" name="Google Shape;89;p14"/>
          <p:cNvPicPr preferRelativeResize="0"/>
          <p:nvPr/>
        </p:nvPicPr>
        <p:blipFill rotWithShape="1">
          <a:blip r:embed="rId5">
            <a:alphaModFix/>
          </a:blip>
          <a:srcRect b="0" l="0" r="0" t="0"/>
          <a:stretch/>
        </p:blipFill>
        <p:spPr>
          <a:xfrm>
            <a:off x="426960" y="9079560"/>
            <a:ext cx="252360" cy="87120"/>
          </a:xfrm>
          <a:prstGeom prst="rect">
            <a:avLst/>
          </a:prstGeom>
          <a:noFill/>
          <a:ln>
            <a:noFill/>
          </a:ln>
        </p:spPr>
      </p:pic>
      <p:pic>
        <p:nvPicPr>
          <p:cNvPr id="90" name="Google Shape;90;p14"/>
          <p:cNvPicPr preferRelativeResize="0"/>
          <p:nvPr/>
        </p:nvPicPr>
        <p:blipFill rotWithShape="1">
          <a:blip r:embed="rId4">
            <a:alphaModFix/>
          </a:blip>
          <a:srcRect b="0" l="0" r="0" t="0"/>
          <a:stretch/>
        </p:blipFill>
        <p:spPr>
          <a:xfrm>
            <a:off x="378720" y="8685360"/>
            <a:ext cx="348480" cy="265680"/>
          </a:xfrm>
          <a:prstGeom prst="rect">
            <a:avLst/>
          </a:prstGeom>
          <a:noFill/>
          <a:ln>
            <a:noFill/>
          </a:ln>
        </p:spPr>
      </p:pic>
      <p:sp>
        <p:nvSpPr>
          <p:cNvPr id="91" name="Google Shape;91;p14"/>
          <p:cNvSpPr/>
          <p:nvPr/>
        </p:nvSpPr>
        <p:spPr>
          <a:xfrm>
            <a:off x="4200360" y="7926877"/>
            <a:ext cx="2952720" cy="378"/>
          </a:xfrm>
          <a:custGeom>
            <a:rect b="b" l="l" r="r" t="t"/>
            <a:pathLst>
              <a:path extrusionOk="0" h="21600" w="21600">
                <a:moveTo>
                  <a:pt x="0" y="0"/>
                </a:moveTo>
                <a:lnTo>
                  <a:pt x="21600" y="21600"/>
                </a:lnTo>
              </a:path>
            </a:pathLst>
          </a:custGeom>
          <a:noFill/>
          <a:ln cap="flat" cmpd="sng" w="28575">
            <a:solidFill>
              <a:srgbClr val="BD55A9"/>
            </a:solidFill>
            <a:prstDash val="dot"/>
            <a:round/>
            <a:headEnd len="sm" w="sm" type="none"/>
            <a:tailEnd len="sm" w="sm" type="triangl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p:nvPr/>
        </p:nvSpPr>
        <p:spPr>
          <a:xfrm rot="-5400000">
            <a:off x="5140080" y="8330400"/>
            <a:ext cx="1326960" cy="375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Montserrat"/>
                <a:ea typeface="Montserrat"/>
                <a:cs typeface="Montserrat"/>
                <a:sym typeface="Montserrat"/>
              </a:rPr>
              <a:t>Poco</a:t>
            </a:r>
            <a:endParaRPr b="1" i="0" sz="14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None/>
            </a:pPr>
            <a:r>
              <a:rPr b="1" i="0" lang="en-US" sz="1400" u="none" cap="none" strike="noStrike">
                <a:solidFill>
                  <a:srgbClr val="000000"/>
                </a:solidFill>
                <a:latin typeface="Montserrat"/>
                <a:ea typeface="Montserrat"/>
                <a:cs typeface="Montserrat"/>
                <a:sym typeface="Montserrat"/>
              </a:rPr>
              <a:t>Probable</a:t>
            </a:r>
            <a:endParaRPr b="1" i="0" sz="1400" u="none" cap="none" strike="noStrike">
              <a:latin typeface="Montserrat"/>
              <a:ea typeface="Montserrat"/>
              <a:cs typeface="Montserrat"/>
              <a:sym typeface="Montserrat"/>
            </a:endParaRPr>
          </a:p>
        </p:txBody>
      </p:sp>
      <p:sp>
        <p:nvSpPr>
          <p:cNvPr id="97" name="Google Shape;97;p15"/>
          <p:cNvSpPr/>
          <p:nvPr/>
        </p:nvSpPr>
        <p:spPr>
          <a:xfrm rot="10800000">
            <a:off x="6116040" y="2285640"/>
            <a:ext cx="360" cy="5375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lg" w="lg" type="triangle"/>
          </a:ln>
        </p:spPr>
      </p:sp>
      <p:sp>
        <p:nvSpPr>
          <p:cNvPr id="98" name="Google Shape;98;p15"/>
          <p:cNvSpPr/>
          <p:nvPr/>
        </p:nvSpPr>
        <p:spPr>
          <a:xfrm rot="10800000">
            <a:off x="1696680" y="7661160"/>
            <a:ext cx="4443480" cy="61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lg" w="lg" type="triangle"/>
          </a:ln>
        </p:spPr>
      </p:sp>
      <p:sp>
        <p:nvSpPr>
          <p:cNvPr id="99" name="Google Shape;99;p15"/>
          <p:cNvSpPr/>
          <p:nvPr/>
        </p:nvSpPr>
        <p:spPr>
          <a:xfrm rot="-5400000">
            <a:off x="3091774" y="3874350"/>
            <a:ext cx="6810000" cy="76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Montserrat"/>
                <a:ea typeface="Montserrat"/>
                <a:cs typeface="Montserrat"/>
                <a:sym typeface="Montserrat"/>
              </a:rPr>
              <a:t>Bajas Consecuencias                      Altas consecuencias</a:t>
            </a:r>
            <a:endParaRPr b="1" i="0" sz="1400" u="none" cap="none" strike="noStrike">
              <a:latin typeface="Montserrat"/>
              <a:ea typeface="Montserrat"/>
              <a:cs typeface="Montserrat"/>
              <a:sym typeface="Montserrat"/>
            </a:endParaRPr>
          </a:p>
        </p:txBody>
      </p:sp>
      <p:sp>
        <p:nvSpPr>
          <p:cNvPr id="100" name="Google Shape;100;p15"/>
          <p:cNvSpPr/>
          <p:nvPr/>
        </p:nvSpPr>
        <p:spPr>
          <a:xfrm rot="-5400000">
            <a:off x="1330200" y="8330400"/>
            <a:ext cx="1326960" cy="375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Montserrat"/>
                <a:ea typeface="Montserrat"/>
                <a:cs typeface="Montserrat"/>
                <a:sym typeface="Montserrat"/>
              </a:rPr>
              <a:t>Muy </a:t>
            </a:r>
            <a:endParaRPr b="1" i="0" sz="14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None/>
            </a:pPr>
            <a:r>
              <a:rPr b="1" i="0" lang="en-US" sz="1400" u="none" cap="none" strike="noStrike">
                <a:solidFill>
                  <a:srgbClr val="000000"/>
                </a:solidFill>
                <a:latin typeface="Montserrat"/>
                <a:ea typeface="Montserrat"/>
                <a:cs typeface="Montserrat"/>
                <a:sym typeface="Montserrat"/>
              </a:rPr>
              <a:t>Probable</a:t>
            </a:r>
            <a:endParaRPr b="1" i="0" sz="1400" u="none" cap="none" strike="noStrike">
              <a:latin typeface="Montserrat"/>
              <a:ea typeface="Montserrat"/>
              <a:cs typeface="Montserrat"/>
              <a:sym typeface="Montserrat"/>
            </a:endParaRPr>
          </a:p>
        </p:txBody>
      </p:sp>
      <p:sp>
        <p:nvSpPr>
          <p:cNvPr id="101" name="Google Shape;101;p15"/>
          <p:cNvSpPr/>
          <p:nvPr/>
        </p:nvSpPr>
        <p:spPr>
          <a:xfrm rot="-5400000">
            <a:off x="254520" y="8415600"/>
            <a:ext cx="1649400" cy="3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3000" u="sng" cap="none" strike="noStrike">
                <a:solidFill>
                  <a:srgbClr val="000000"/>
                </a:solidFill>
                <a:latin typeface="Roboto"/>
                <a:ea typeface="Roboto"/>
                <a:cs typeface="Roboto"/>
                <a:sym typeface="Roboto"/>
              </a:rPr>
              <a:t>Riesgo</a:t>
            </a:r>
            <a:endParaRPr b="0" i="0" sz="3000" u="none" cap="none" strike="noStrike">
              <a:latin typeface="Cambria"/>
              <a:ea typeface="Cambria"/>
              <a:cs typeface="Cambria"/>
              <a:sym typeface="Cambria"/>
            </a:endParaRPr>
          </a:p>
        </p:txBody>
      </p:sp>
      <p:sp>
        <p:nvSpPr>
          <p:cNvPr id="102" name="Google Shape;102;p15"/>
          <p:cNvSpPr/>
          <p:nvPr/>
        </p:nvSpPr>
        <p:spPr>
          <a:xfrm rot="-5400000">
            <a:off x="-1792300" y="4074425"/>
            <a:ext cx="5591100" cy="5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BD55A9"/>
                </a:solidFill>
                <a:latin typeface="Montserrat"/>
                <a:ea typeface="Montserrat"/>
                <a:cs typeface="Montserrat"/>
                <a:sym typeface="Montserrat"/>
              </a:rPr>
              <a:t>¿Cuán factibles son las amenazas?  Eso dependerá de la </a:t>
            </a:r>
            <a:r>
              <a:rPr b="1" lang="en-US" sz="1200">
                <a:solidFill>
                  <a:srgbClr val="BD55A9"/>
                </a:solidFill>
                <a:latin typeface="Montserrat"/>
                <a:ea typeface="Montserrat"/>
                <a:cs typeface="Montserrat"/>
                <a:sym typeface="Montserrat"/>
              </a:rPr>
              <a:t>c</a:t>
            </a:r>
            <a:r>
              <a:rPr b="1" i="0" lang="en-US" sz="1200" u="none" cap="none" strike="noStrike">
                <a:solidFill>
                  <a:srgbClr val="BD55A9"/>
                </a:solidFill>
                <a:latin typeface="Montserrat"/>
                <a:ea typeface="Montserrat"/>
                <a:cs typeface="Montserrat"/>
                <a:sym typeface="Montserrat"/>
              </a:rPr>
              <a:t>apacidad de su adversario.</a:t>
            </a:r>
            <a:endParaRPr b="1" i="0" sz="1200" u="none" cap="none" strike="noStrike">
              <a:solidFill>
                <a:srgbClr val="BD55A9"/>
              </a:solidFill>
              <a:latin typeface="Cambria"/>
              <a:ea typeface="Cambria"/>
              <a:cs typeface="Cambria"/>
              <a:sym typeface="Cambria"/>
            </a:endParaRPr>
          </a:p>
        </p:txBody>
      </p:sp>
      <p:sp>
        <p:nvSpPr>
          <p:cNvPr id="103" name="Google Shape;103;p15"/>
          <p:cNvSpPr/>
          <p:nvPr/>
        </p:nvSpPr>
        <p:spPr>
          <a:xfrm rot="-5400000">
            <a:off x="5101117" y="1132400"/>
            <a:ext cx="2334900" cy="3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3000" u="sng" cap="none" strike="noStrike">
                <a:solidFill>
                  <a:srgbClr val="000000"/>
                </a:solidFill>
                <a:latin typeface="Montserrat"/>
                <a:ea typeface="Montserrat"/>
                <a:cs typeface="Montserrat"/>
                <a:sym typeface="Montserrat"/>
              </a:rPr>
              <a:t>Amenaza</a:t>
            </a:r>
            <a:endParaRPr b="1" i="0" sz="3000" u="none" cap="none" strike="noStrike">
              <a:latin typeface="Montserrat"/>
              <a:ea typeface="Montserrat"/>
              <a:cs typeface="Montserrat"/>
              <a:sym typeface="Montserrat"/>
            </a:endParaRPr>
          </a:p>
        </p:txBody>
      </p:sp>
      <p:sp>
        <p:nvSpPr>
          <p:cNvPr id="104" name="Google Shape;104;p15"/>
          <p:cNvSpPr/>
          <p:nvPr/>
        </p:nvSpPr>
        <p:spPr>
          <a:xfrm rot="-5400000">
            <a:off x="2701440" y="4170600"/>
            <a:ext cx="200160" cy="200160"/>
          </a:xfrm>
          <a:prstGeom prst="ellipse">
            <a:avLst/>
          </a:prstGeom>
          <a:solidFill>
            <a:srgbClr val="BD55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5400000">
            <a:off x="5673240" y="7295040"/>
            <a:ext cx="200160" cy="200160"/>
          </a:xfrm>
          <a:prstGeom prst="ellipse">
            <a:avLst/>
          </a:prstGeom>
          <a:solidFill>
            <a:srgbClr val="BD55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5400000">
            <a:off x="4874675" y="6043927"/>
            <a:ext cx="1797300" cy="55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Oso enfurecido</a:t>
            </a:r>
            <a:endParaRPr i="0" sz="1000" u="none" cap="none" strike="noStrike">
              <a:latin typeface="Montserrat Light"/>
              <a:ea typeface="Montserrat Light"/>
              <a:cs typeface="Montserrat Light"/>
              <a:sym typeface="Montserrat Light"/>
            </a:endParaRPr>
          </a:p>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destruye la puerta.</a:t>
            </a:r>
            <a:endParaRPr i="0" sz="1000" u="none" cap="none" strike="noStrike">
              <a:latin typeface="Montserrat Light"/>
              <a:ea typeface="Montserrat Light"/>
              <a:cs typeface="Montserrat Light"/>
              <a:sym typeface="Montserrat Light"/>
            </a:endParaRPr>
          </a:p>
        </p:txBody>
      </p:sp>
      <p:sp>
        <p:nvSpPr>
          <p:cNvPr id="107" name="Google Shape;107;p15"/>
          <p:cNvSpPr/>
          <p:nvPr/>
        </p:nvSpPr>
        <p:spPr>
          <a:xfrm rot="-5400000">
            <a:off x="1609170" y="3774690"/>
            <a:ext cx="1326900" cy="7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El cliente tiene una clave de acceso a un lugar seguro.</a:t>
            </a:r>
            <a:endParaRPr i="0" sz="1000" u="none" cap="none" strike="noStrike">
              <a:latin typeface="Montserrat Light"/>
              <a:ea typeface="Montserrat Light"/>
              <a:cs typeface="Montserrat Light"/>
              <a:sym typeface="Montserrat Light"/>
            </a:endParaRPr>
          </a:p>
        </p:txBody>
      </p:sp>
      <p:sp>
        <p:nvSpPr>
          <p:cNvPr id="108" name="Google Shape;108;p15"/>
          <p:cNvSpPr/>
          <p:nvPr/>
        </p:nvSpPr>
        <p:spPr>
          <a:xfrm rot="-5400000">
            <a:off x="1863360" y="7218720"/>
            <a:ext cx="200160" cy="200160"/>
          </a:xfrm>
          <a:prstGeom prst="ellipse">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rot="-5400000">
            <a:off x="4492440" y="3466440"/>
            <a:ext cx="1676160" cy="55224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Una protesta de gran repercusión contra esta joyería en particular.</a:t>
            </a:r>
            <a:endParaRPr i="0" sz="1000" u="none" cap="none" strike="noStrike">
              <a:latin typeface="Montserrat Light"/>
              <a:ea typeface="Montserrat Light"/>
              <a:cs typeface="Montserrat Light"/>
              <a:sym typeface="Montserrat Light"/>
            </a:endParaRPr>
          </a:p>
        </p:txBody>
      </p:sp>
      <p:sp>
        <p:nvSpPr>
          <p:cNvPr id="110" name="Google Shape;110;p15"/>
          <p:cNvSpPr/>
          <p:nvPr/>
        </p:nvSpPr>
        <p:spPr>
          <a:xfrm rot="-5400000">
            <a:off x="3958920" y="2504160"/>
            <a:ext cx="200160" cy="200160"/>
          </a:xfrm>
          <a:prstGeom prst="ellipse">
            <a:avLst/>
          </a:prstGeom>
          <a:solidFill>
            <a:srgbClr val="BD55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rot="-5400000">
            <a:off x="1863360" y="7218720"/>
            <a:ext cx="200160" cy="200160"/>
          </a:xfrm>
          <a:prstGeom prst="ellipse">
            <a:avLst/>
          </a:prstGeom>
          <a:solidFill>
            <a:srgbClr val="BD55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rot="-5400000">
            <a:off x="1377480" y="6057120"/>
            <a:ext cx="1485600" cy="7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Empleado pierde</a:t>
            </a:r>
            <a:endParaRPr i="0" sz="1000" u="none" cap="none" strike="noStrike">
              <a:latin typeface="Montserrat Light"/>
              <a:ea typeface="Montserrat Light"/>
              <a:cs typeface="Montserrat Light"/>
              <a:sym typeface="Montserrat Light"/>
            </a:endParaRPr>
          </a:p>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sus llaves</a:t>
            </a:r>
            <a:endParaRPr i="0" sz="1000" u="none" cap="none" strike="noStrike">
              <a:latin typeface="Montserrat Light"/>
              <a:ea typeface="Montserrat Light"/>
              <a:cs typeface="Montserrat Light"/>
              <a:sym typeface="Montserrat Light"/>
            </a:endParaRPr>
          </a:p>
        </p:txBody>
      </p:sp>
      <p:sp>
        <p:nvSpPr>
          <p:cNvPr id="113" name="Google Shape;113;p15"/>
          <p:cNvSpPr/>
          <p:nvPr/>
        </p:nvSpPr>
        <p:spPr>
          <a:xfrm rot="-5400000">
            <a:off x="788225" y="7248123"/>
            <a:ext cx="348600" cy="294000"/>
          </a:xfrm>
          <a:prstGeom prst="rect">
            <a:avLst/>
          </a:prstGeom>
          <a:solidFill>
            <a:srgbClr val="BD55A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4</a:t>
            </a:r>
            <a:endParaRPr b="0" i="0" sz="1400" u="none" cap="none" strike="noStrike">
              <a:latin typeface="Cambria"/>
              <a:ea typeface="Cambria"/>
              <a:cs typeface="Cambria"/>
              <a:sym typeface="Cambria"/>
            </a:endParaRPr>
          </a:p>
        </p:txBody>
      </p:sp>
      <p:sp>
        <p:nvSpPr>
          <p:cNvPr id="114" name="Google Shape;114;p15"/>
          <p:cNvSpPr/>
          <p:nvPr/>
        </p:nvSpPr>
        <p:spPr>
          <a:xfrm rot="-5400000">
            <a:off x="5207090" y="4742335"/>
            <a:ext cx="200100" cy="200100"/>
          </a:xfrm>
          <a:prstGeom prst="ellipse">
            <a:avLst/>
          </a:prstGeom>
          <a:solidFill>
            <a:srgbClr val="BD55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rot="-5400000">
            <a:off x="3220950" y="3040175"/>
            <a:ext cx="1676100" cy="35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0" lang="en-US" sz="1000" u="none" cap="none" strike="noStrike">
                <a:solidFill>
                  <a:srgbClr val="000000"/>
                </a:solidFill>
                <a:latin typeface="Montserrat Light"/>
                <a:ea typeface="Montserrat Light"/>
                <a:cs typeface="Montserrat Light"/>
                <a:sym typeface="Montserrat Light"/>
              </a:rPr>
              <a:t>Joyas son robadas</a:t>
            </a:r>
            <a:endParaRPr i="0" sz="1000" u="none" cap="none" strike="noStrike">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p:nvPr/>
        </p:nvSpPr>
        <p:spPr>
          <a:xfrm>
            <a:off x="4453200" y="1999675"/>
            <a:ext cx="3040800" cy="5390700"/>
          </a:xfrm>
          <a:prstGeom prst="rect">
            <a:avLst/>
          </a:prstGeom>
          <a:solidFill>
            <a:srgbClr val="FFFFFF"/>
          </a:solidFill>
          <a:ln cap="flat" cmpd="sng" w="38150">
            <a:solidFill>
              <a:srgbClr val="BD55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178920" y="542520"/>
            <a:ext cx="7355100" cy="643800"/>
          </a:xfrm>
          <a:prstGeom prst="rect">
            <a:avLst/>
          </a:prstGeom>
          <a:solidFill>
            <a:srgbClr val="FFFFFF"/>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1" i="0" lang="en-US" sz="3000" u="none" cap="none" strike="noStrike">
                <a:solidFill>
                  <a:srgbClr val="BD55A9"/>
                </a:solidFill>
                <a:latin typeface="Montserrat"/>
                <a:ea typeface="Montserrat"/>
                <a:cs typeface="Montserrat"/>
                <a:sym typeface="Montserrat"/>
              </a:rPr>
              <a:t>EVALUACIÓN DE SUS RIESGOS</a:t>
            </a:r>
            <a:endParaRPr b="0" i="0" sz="3000" u="none" cap="none" strike="noStrike">
              <a:latin typeface="Cambria"/>
              <a:ea typeface="Cambria"/>
              <a:cs typeface="Cambria"/>
              <a:sym typeface="Cambria"/>
            </a:endParaRPr>
          </a:p>
        </p:txBody>
      </p:sp>
      <p:sp>
        <p:nvSpPr>
          <p:cNvPr id="122" name="Google Shape;122;p16"/>
          <p:cNvSpPr/>
          <p:nvPr/>
        </p:nvSpPr>
        <p:spPr>
          <a:xfrm>
            <a:off x="205560" y="1262040"/>
            <a:ext cx="3863100" cy="294000"/>
          </a:xfrm>
          <a:prstGeom prst="rect">
            <a:avLst/>
          </a:prstGeom>
          <a:solidFill>
            <a:srgbClr val="BD55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000" u="none" cap="none" strike="noStrike">
                <a:solidFill>
                  <a:srgbClr val="FFFFFF"/>
                </a:solidFill>
                <a:latin typeface="Montserrat"/>
                <a:ea typeface="Montserrat"/>
                <a:cs typeface="Montserrat"/>
                <a:sym typeface="Montserrat"/>
              </a:rPr>
              <a:t>                ACTIVO:     ¿Qué desea proteger?</a:t>
            </a:r>
            <a:endParaRPr b="0" i="0" sz="1000" u="none" cap="none" strike="noStrike">
              <a:latin typeface="Cambria"/>
              <a:ea typeface="Cambria"/>
              <a:cs typeface="Cambria"/>
              <a:sym typeface="Cambria"/>
            </a:endParaRPr>
          </a:p>
        </p:txBody>
      </p:sp>
      <p:sp>
        <p:nvSpPr>
          <p:cNvPr id="123" name="Google Shape;123;p16"/>
          <p:cNvSpPr/>
          <p:nvPr/>
        </p:nvSpPr>
        <p:spPr>
          <a:xfrm>
            <a:off x="4068725" y="1556150"/>
            <a:ext cx="3445200" cy="492000"/>
          </a:xfrm>
          <a:prstGeom prst="rect">
            <a:avLst/>
          </a:prstGeom>
          <a:solidFill>
            <a:srgbClr val="BD55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000" u="none" cap="none" strike="noStrike">
                <a:solidFill>
                  <a:srgbClr val="FFFFFF"/>
                </a:solidFill>
                <a:latin typeface="Montserrat"/>
                <a:ea typeface="Montserrat"/>
                <a:cs typeface="Montserrat"/>
                <a:sym typeface="Montserrat"/>
              </a:rPr>
              <a:t>                   </a:t>
            </a:r>
            <a:r>
              <a:rPr b="1" i="0" lang="en-US" sz="1000" u="sng" cap="none" strike="noStrike">
                <a:solidFill>
                  <a:srgbClr val="FFFFFF"/>
                </a:solidFill>
                <a:latin typeface="Montserrat"/>
                <a:ea typeface="Montserrat"/>
                <a:cs typeface="Montserrat"/>
                <a:sym typeface="Montserrat"/>
              </a:rPr>
              <a:t>ADVERSARIOS:</a:t>
            </a:r>
            <a:r>
              <a:rPr b="1" i="0" lang="en-US" sz="1000" u="none" cap="none" strike="noStrike">
                <a:solidFill>
                  <a:srgbClr val="FFFFFF"/>
                </a:solidFill>
                <a:latin typeface="Montserrat"/>
                <a:ea typeface="Montserrat"/>
                <a:cs typeface="Montserrat"/>
                <a:sym typeface="Montserrat"/>
              </a:rPr>
              <a:t> </a:t>
            </a:r>
            <a:endParaRPr b="0" i="0" sz="1000" u="none" cap="none" strike="noStrike">
              <a:latin typeface="Cambria"/>
              <a:ea typeface="Cambria"/>
              <a:cs typeface="Cambria"/>
              <a:sym typeface="Cambria"/>
            </a:endParaRPr>
          </a:p>
          <a:p>
            <a:pPr indent="0" lvl="0" marL="0" marR="0" rtl="0" algn="l">
              <a:lnSpc>
                <a:spcPct val="100000"/>
              </a:lnSpc>
              <a:spcBef>
                <a:spcPts val="0"/>
              </a:spcBef>
              <a:spcAft>
                <a:spcPts val="0"/>
              </a:spcAft>
              <a:buNone/>
            </a:pPr>
            <a:r>
              <a:rPr b="0" i="0" lang="en-US" sz="1000" u="none" cap="none" strike="noStrike">
                <a:solidFill>
                  <a:srgbClr val="FFFFFF"/>
                </a:solidFill>
                <a:latin typeface="Montserrat"/>
                <a:ea typeface="Montserrat"/>
                <a:cs typeface="Montserrat"/>
                <a:sym typeface="Montserrat"/>
              </a:rPr>
              <a:t>                  </a:t>
            </a:r>
            <a:r>
              <a:rPr b="1" i="0" lang="en-US" sz="1000" u="none" cap="none" strike="noStrike">
                <a:solidFill>
                  <a:srgbClr val="FFFFFF"/>
                </a:solidFill>
                <a:latin typeface="Montserrat"/>
                <a:ea typeface="Montserrat"/>
                <a:cs typeface="Montserrat"/>
                <a:sym typeface="Montserrat"/>
              </a:rPr>
              <a:t>¿</a:t>
            </a:r>
            <a:r>
              <a:rPr b="0" i="0" lang="en-US" sz="1000" u="none" cap="none" strike="noStrike">
                <a:solidFill>
                  <a:srgbClr val="FFFFFF"/>
                </a:solidFill>
                <a:latin typeface="Montserrat"/>
                <a:ea typeface="Montserrat"/>
                <a:cs typeface="Montserrat"/>
                <a:sym typeface="Montserrat"/>
              </a:rPr>
              <a:t>De quién lo quiere proteger</a:t>
            </a:r>
            <a:r>
              <a:rPr b="1" i="0" lang="en-US" sz="1000" u="none" cap="none" strike="noStrike">
                <a:solidFill>
                  <a:srgbClr val="FFFFFF"/>
                </a:solidFill>
                <a:latin typeface="Montserrat"/>
                <a:ea typeface="Montserrat"/>
                <a:cs typeface="Montserrat"/>
                <a:sym typeface="Montserrat"/>
              </a:rPr>
              <a:t>?</a:t>
            </a:r>
            <a:endParaRPr b="0" i="0" sz="1000" u="none" cap="none" strike="noStrike">
              <a:latin typeface="Cambria"/>
              <a:ea typeface="Cambria"/>
              <a:cs typeface="Cambria"/>
              <a:sym typeface="Cambria"/>
            </a:endParaRPr>
          </a:p>
        </p:txBody>
      </p:sp>
      <p:sp>
        <p:nvSpPr>
          <p:cNvPr id="124" name="Google Shape;124;p16"/>
          <p:cNvSpPr/>
          <p:nvPr/>
        </p:nvSpPr>
        <p:spPr>
          <a:xfrm>
            <a:off x="4453200" y="3953050"/>
            <a:ext cx="3040800" cy="294000"/>
          </a:xfrm>
          <a:prstGeom prst="rect">
            <a:avLst/>
          </a:prstGeom>
          <a:solidFill>
            <a:srgbClr val="BD55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1000">
                <a:solidFill>
                  <a:srgbClr val="FFFFFF"/>
                </a:solidFill>
                <a:latin typeface="Montserrat"/>
                <a:ea typeface="Montserrat"/>
                <a:cs typeface="Montserrat"/>
                <a:sym typeface="Montserrat"/>
              </a:rPr>
              <a:t>     </a:t>
            </a:r>
            <a:r>
              <a:rPr b="1" i="0" lang="en-US" sz="1000" u="none" cap="none" strike="noStrike">
                <a:solidFill>
                  <a:srgbClr val="FFFFFF"/>
                </a:solidFill>
                <a:latin typeface="Montserrat"/>
                <a:ea typeface="Montserrat"/>
                <a:cs typeface="Montserrat"/>
                <a:sym typeface="Montserrat"/>
              </a:rPr>
              <a:t>¿Qué podría motivar a su adversario?</a:t>
            </a:r>
            <a:endParaRPr b="0" i="0" sz="1000" u="none" cap="none" strike="noStrike">
              <a:latin typeface="Cambria"/>
              <a:ea typeface="Cambria"/>
              <a:cs typeface="Cambria"/>
              <a:sym typeface="Cambria"/>
            </a:endParaRPr>
          </a:p>
        </p:txBody>
      </p:sp>
      <p:sp>
        <p:nvSpPr>
          <p:cNvPr id="125" name="Google Shape;125;p16"/>
          <p:cNvSpPr/>
          <p:nvPr/>
        </p:nvSpPr>
        <p:spPr>
          <a:xfrm>
            <a:off x="247320" y="126204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1</a:t>
            </a:r>
            <a:endParaRPr b="0" i="0" sz="1400" u="none" cap="none" strike="noStrike">
              <a:latin typeface="Cambria"/>
              <a:ea typeface="Cambria"/>
              <a:cs typeface="Cambria"/>
              <a:sym typeface="Cambria"/>
            </a:endParaRPr>
          </a:p>
        </p:txBody>
      </p:sp>
      <p:sp>
        <p:nvSpPr>
          <p:cNvPr id="126" name="Google Shape;126;p16"/>
          <p:cNvSpPr/>
          <p:nvPr/>
        </p:nvSpPr>
        <p:spPr>
          <a:xfrm>
            <a:off x="4076280" y="165480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Montserrat Black"/>
                <a:ea typeface="Montserrat Black"/>
                <a:cs typeface="Montserrat Black"/>
                <a:sym typeface="Montserrat Black"/>
              </a:rPr>
              <a:t> 2</a:t>
            </a:r>
            <a:endParaRPr b="0" i="0" sz="1400" u="none" cap="none" strike="noStrike">
              <a:latin typeface="Cambria"/>
              <a:ea typeface="Cambria"/>
              <a:cs typeface="Cambria"/>
              <a:sym typeface="Cambria"/>
            </a:endParaRPr>
          </a:p>
        </p:txBody>
      </p:sp>
      <p:sp>
        <p:nvSpPr>
          <p:cNvPr id="127" name="Google Shape;127;p16"/>
          <p:cNvSpPr/>
          <p:nvPr/>
        </p:nvSpPr>
        <p:spPr>
          <a:xfrm>
            <a:off x="4076280" y="767508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3</a:t>
            </a:r>
            <a:endParaRPr b="0" sz="1400" strike="noStrike">
              <a:latin typeface="Cambria"/>
              <a:ea typeface="Cambria"/>
              <a:cs typeface="Cambria"/>
              <a:sym typeface="Cambria"/>
            </a:endParaRPr>
          </a:p>
        </p:txBody>
      </p:sp>
      <p:sp>
        <p:nvSpPr>
          <p:cNvPr id="128" name="Google Shape;128;p16"/>
          <p:cNvSpPr/>
          <p:nvPr/>
        </p:nvSpPr>
        <p:spPr>
          <a:xfrm>
            <a:off x="4076280" y="767508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 3</a:t>
            </a:r>
            <a:endParaRPr b="0" sz="1400" strike="noStrike">
              <a:latin typeface="Cambria"/>
              <a:ea typeface="Cambria"/>
              <a:cs typeface="Cambria"/>
              <a:sym typeface="Cambria"/>
            </a:endParaRPr>
          </a:p>
        </p:txBody>
      </p:sp>
      <p:sp>
        <p:nvSpPr>
          <p:cNvPr id="129" name="Google Shape;129;p16"/>
          <p:cNvSpPr/>
          <p:nvPr/>
        </p:nvSpPr>
        <p:spPr>
          <a:xfrm>
            <a:off x="4068720" y="8076840"/>
            <a:ext cx="2997600" cy="1552200"/>
          </a:xfrm>
          <a:prstGeom prst="rect">
            <a:avLst/>
          </a:prstGeom>
          <a:solidFill>
            <a:srgbClr val="FFFFFF"/>
          </a:solidFill>
          <a:ln cap="flat" cmpd="sng" w="38150">
            <a:solidFill>
              <a:srgbClr val="BD55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4041720" y="7576440"/>
            <a:ext cx="3040800" cy="492000"/>
          </a:xfrm>
          <a:prstGeom prst="rect">
            <a:avLst/>
          </a:prstGeom>
          <a:solidFill>
            <a:srgbClr val="BD55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1000" strike="noStrike">
                <a:solidFill>
                  <a:srgbClr val="FFFFFF"/>
                </a:solidFill>
                <a:latin typeface="Montserrat"/>
                <a:ea typeface="Montserrat"/>
                <a:cs typeface="Montserrat"/>
                <a:sym typeface="Montserrat"/>
              </a:rPr>
              <a:t>         AMENAZAS: </a:t>
            </a:r>
            <a:endParaRPr b="0" sz="1000" strike="noStrike">
              <a:latin typeface="Cambria"/>
              <a:ea typeface="Cambria"/>
              <a:cs typeface="Cambria"/>
              <a:sym typeface="Cambria"/>
            </a:endParaRPr>
          </a:p>
          <a:p>
            <a:pPr indent="0" lvl="0" marL="0" marR="0" rtl="0" algn="l">
              <a:lnSpc>
                <a:spcPct val="100000"/>
              </a:lnSpc>
              <a:spcBef>
                <a:spcPts val="0"/>
              </a:spcBef>
              <a:spcAft>
                <a:spcPts val="0"/>
              </a:spcAft>
              <a:buNone/>
            </a:pPr>
            <a:r>
              <a:rPr b="0" lang="en-US" sz="1000" strike="noStrike">
                <a:solidFill>
                  <a:srgbClr val="FFFFFF"/>
                </a:solidFill>
                <a:latin typeface="Montserrat"/>
                <a:ea typeface="Montserrat"/>
                <a:cs typeface="Montserrat"/>
                <a:sym typeface="Montserrat"/>
              </a:rPr>
              <a:t>         ¿Cómo </a:t>
            </a:r>
            <a:r>
              <a:rPr lang="en-US" sz="1000">
                <a:solidFill>
                  <a:srgbClr val="FFFFFF"/>
                </a:solidFill>
                <a:latin typeface="Montserrat"/>
                <a:ea typeface="Montserrat"/>
                <a:cs typeface="Montserrat"/>
                <a:sym typeface="Montserrat"/>
              </a:rPr>
              <a:t>amenazarían</a:t>
            </a:r>
            <a:r>
              <a:rPr b="0" lang="en-US" sz="1000" strike="noStrike">
                <a:solidFill>
                  <a:srgbClr val="FFFFFF"/>
                </a:solidFill>
                <a:latin typeface="Montserrat"/>
                <a:ea typeface="Montserrat"/>
                <a:cs typeface="Montserrat"/>
                <a:sym typeface="Montserrat"/>
              </a:rPr>
              <a:t> sus bienes?</a:t>
            </a:r>
            <a:endParaRPr b="0" sz="1000" strike="noStrike">
              <a:latin typeface="Cambria"/>
              <a:ea typeface="Cambria"/>
              <a:cs typeface="Cambria"/>
              <a:sym typeface="Cambria"/>
            </a:endParaRPr>
          </a:p>
        </p:txBody>
      </p:sp>
      <p:sp>
        <p:nvSpPr>
          <p:cNvPr id="131" name="Google Shape;131;p16"/>
          <p:cNvSpPr/>
          <p:nvPr/>
        </p:nvSpPr>
        <p:spPr>
          <a:xfrm>
            <a:off x="4175640" y="9146040"/>
            <a:ext cx="28950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US" sz="800" strike="noStrike">
                <a:solidFill>
                  <a:srgbClr val="000000"/>
                </a:solidFill>
                <a:latin typeface="Montserrat Light"/>
                <a:ea typeface="Montserrat Light"/>
                <a:cs typeface="Montserrat Light"/>
                <a:sym typeface="Montserrat Light"/>
              </a:rPr>
              <a:t>Mapee la probabilidad de las amenazas en la siguiente página!</a:t>
            </a:r>
            <a:endParaRPr b="0" sz="800" strike="noStrike">
              <a:latin typeface="Cambria"/>
              <a:ea typeface="Cambria"/>
              <a:cs typeface="Cambria"/>
              <a:sym typeface="Cambria"/>
            </a:endParaRPr>
          </a:p>
        </p:txBody>
      </p:sp>
      <p:sp>
        <p:nvSpPr>
          <p:cNvPr id="132" name="Google Shape;132;p16"/>
          <p:cNvSpPr/>
          <p:nvPr/>
        </p:nvSpPr>
        <p:spPr>
          <a:xfrm>
            <a:off x="205560" y="4538400"/>
            <a:ext cx="3863100" cy="294000"/>
          </a:xfrm>
          <a:prstGeom prst="rect">
            <a:avLst/>
          </a:prstGeom>
          <a:solidFill>
            <a:srgbClr val="BD55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1000" strike="noStrike">
                <a:solidFill>
                  <a:srgbClr val="FFFFFF"/>
                </a:solidFill>
                <a:latin typeface="Montserrat"/>
                <a:ea typeface="Montserrat"/>
                <a:cs typeface="Montserrat"/>
                <a:sym typeface="Montserrat"/>
              </a:rPr>
              <a:t>              ¿Qué clase de respuestas tienen sentido</a:t>
            </a:r>
            <a:r>
              <a:rPr b="1" lang="en-US" sz="1000">
                <a:solidFill>
                  <a:srgbClr val="FFFFFF"/>
                </a:solidFill>
                <a:latin typeface="Montserrat"/>
                <a:ea typeface="Montserrat"/>
                <a:cs typeface="Montserrat"/>
                <a:sym typeface="Montserrat"/>
              </a:rPr>
              <a:t>?</a:t>
            </a:r>
            <a:endParaRPr b="0" sz="1000" strike="noStrike">
              <a:latin typeface="Cambria"/>
              <a:ea typeface="Cambria"/>
              <a:cs typeface="Cambria"/>
              <a:sym typeface="Cambria"/>
            </a:endParaRPr>
          </a:p>
        </p:txBody>
      </p:sp>
      <p:sp>
        <p:nvSpPr>
          <p:cNvPr id="133" name="Google Shape;133;p16"/>
          <p:cNvSpPr/>
          <p:nvPr/>
        </p:nvSpPr>
        <p:spPr>
          <a:xfrm>
            <a:off x="247320" y="453840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5</a:t>
            </a:r>
            <a:endParaRPr b="0" sz="1400" strike="noStrike">
              <a:latin typeface="Cambria"/>
              <a:ea typeface="Cambria"/>
              <a:cs typeface="Cambria"/>
              <a:sym typeface="Cambria"/>
            </a:endParaRPr>
          </a:p>
        </p:txBody>
      </p:sp>
      <p:sp>
        <p:nvSpPr>
          <p:cNvPr id="134" name="Google Shape;134;p16"/>
          <p:cNvSpPr/>
          <p:nvPr/>
        </p:nvSpPr>
        <p:spPr>
          <a:xfrm>
            <a:off x="205560" y="4833240"/>
            <a:ext cx="38631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US" sz="800" strike="noStrike">
                <a:solidFill>
                  <a:srgbClr val="000000"/>
                </a:solidFill>
                <a:latin typeface="Montserrat Light"/>
                <a:ea typeface="Montserrat Light"/>
                <a:cs typeface="Montserrat Light"/>
                <a:sym typeface="Montserrat Light"/>
              </a:rPr>
              <a:t>Llene esta sección después de completar el #4 en la parte de atrás.</a:t>
            </a:r>
            <a:endParaRPr b="0" sz="800" strike="noStrike">
              <a:latin typeface="Cambria"/>
              <a:ea typeface="Cambria"/>
              <a:cs typeface="Cambria"/>
              <a:sym typeface="Cambria"/>
            </a:endParaRPr>
          </a:p>
          <a:p>
            <a:pPr indent="0" lvl="0" marL="0" marR="0" rtl="0" algn="l">
              <a:lnSpc>
                <a:spcPct val="100000"/>
              </a:lnSpc>
              <a:spcBef>
                <a:spcPts val="0"/>
              </a:spcBef>
              <a:spcAft>
                <a:spcPts val="0"/>
              </a:spcAft>
              <a:buNone/>
            </a:pPr>
            <a:r>
              <a:rPr b="0" lang="en-US" sz="800" strike="noStrike">
                <a:solidFill>
                  <a:srgbClr val="000000"/>
                </a:solidFill>
                <a:latin typeface="Montserrat Light"/>
                <a:ea typeface="Montserrat Light"/>
                <a:cs typeface="Montserrat Light"/>
                <a:sym typeface="Montserrat Light"/>
              </a:rPr>
              <a:t>Determinar las medidas apropiadas depende de su apetito de riesgo.</a:t>
            </a:r>
            <a:endParaRPr b="0" sz="800" strike="noStrike">
              <a:latin typeface="Cambria"/>
              <a:ea typeface="Cambria"/>
              <a:cs typeface="Cambria"/>
              <a:sym typeface="Cambria"/>
            </a:endParaRPr>
          </a:p>
        </p:txBody>
      </p:sp>
      <p:sp>
        <p:nvSpPr>
          <p:cNvPr id="135" name="Google Shape;135;p16"/>
          <p:cNvSpPr/>
          <p:nvPr/>
        </p:nvSpPr>
        <p:spPr>
          <a:xfrm>
            <a:off x="351720" y="5335080"/>
            <a:ext cx="3259800" cy="3218100"/>
          </a:xfrm>
          <a:prstGeom prst="ellipse">
            <a:avLst/>
          </a:prstGeom>
          <a:noFill/>
          <a:ln cap="flat" cmpd="sng" w="38150">
            <a:solidFill>
              <a:srgbClr val="BD55A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222120" y="9376440"/>
            <a:ext cx="3517800" cy="30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US" sz="1000" strike="noStrike">
                <a:solidFill>
                  <a:srgbClr val="000000"/>
                </a:solidFill>
                <a:latin typeface="Montserrat Light"/>
                <a:ea typeface="Montserrat Light"/>
                <a:cs typeface="Montserrat Light"/>
                <a:sym typeface="Montserrat Light"/>
              </a:rPr>
              <a:t>Voy a reevaluar mi modelo de amenaza:</a:t>
            </a:r>
            <a:endParaRPr b="0" sz="1000" strike="noStrike">
              <a:latin typeface="Cambria"/>
              <a:ea typeface="Cambria"/>
              <a:cs typeface="Cambria"/>
              <a:sym typeface="Cambria"/>
            </a:endParaRPr>
          </a:p>
        </p:txBody>
      </p:sp>
      <p:sp>
        <p:nvSpPr>
          <p:cNvPr id="137" name="Google Shape;137;p16"/>
          <p:cNvSpPr/>
          <p:nvPr/>
        </p:nvSpPr>
        <p:spPr>
          <a:xfrm>
            <a:off x="205560" y="8760840"/>
            <a:ext cx="3863100" cy="492000"/>
          </a:xfrm>
          <a:prstGeom prst="rect">
            <a:avLst/>
          </a:prstGeom>
          <a:solidFill>
            <a:srgbClr val="BD55A9"/>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None/>
            </a:pPr>
            <a:r>
              <a:rPr b="1" lang="en-US" sz="1000">
                <a:solidFill>
                  <a:srgbClr val="FFFFFF"/>
                </a:solidFill>
                <a:latin typeface="Montserrat"/>
                <a:ea typeface="Montserrat"/>
                <a:cs typeface="Montserrat"/>
                <a:sym typeface="Montserrat"/>
              </a:rPr>
              <a:t>Las tecnologías y las amenazas cambian.</a:t>
            </a:r>
            <a:endParaRPr b="0" sz="1000" strike="noStrike">
              <a:latin typeface="Cambria"/>
              <a:ea typeface="Cambria"/>
              <a:cs typeface="Cambria"/>
              <a:sym typeface="Cambria"/>
            </a:endParaRPr>
          </a:p>
          <a:p>
            <a:pPr indent="0" lvl="0" marL="457200" marR="0" rtl="0" algn="l">
              <a:lnSpc>
                <a:spcPct val="100000"/>
              </a:lnSpc>
              <a:spcBef>
                <a:spcPts val="0"/>
              </a:spcBef>
              <a:spcAft>
                <a:spcPts val="0"/>
              </a:spcAft>
              <a:buNone/>
            </a:pPr>
            <a:r>
              <a:rPr b="1" lang="en-US" sz="1000">
                <a:solidFill>
                  <a:srgbClr val="FFFFFF"/>
                </a:solidFill>
                <a:latin typeface="Montserrat"/>
                <a:ea typeface="Montserrat"/>
                <a:cs typeface="Montserrat"/>
                <a:sym typeface="Montserrat"/>
              </a:rPr>
              <a:t>Planee re-evaluar sus riesgos.</a:t>
            </a:r>
            <a:endParaRPr b="0" sz="1000" strike="noStrike">
              <a:latin typeface="Cambria"/>
              <a:ea typeface="Cambria"/>
              <a:cs typeface="Cambria"/>
              <a:sym typeface="Cambria"/>
            </a:endParaRPr>
          </a:p>
        </p:txBody>
      </p:sp>
      <p:sp>
        <p:nvSpPr>
          <p:cNvPr id="138" name="Google Shape;138;p16"/>
          <p:cNvSpPr/>
          <p:nvPr/>
        </p:nvSpPr>
        <p:spPr>
          <a:xfrm>
            <a:off x="247320" y="885948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6</a:t>
            </a:r>
            <a:endParaRPr b="0" sz="1400" strike="noStrike">
              <a:latin typeface="Cambria"/>
              <a:ea typeface="Cambria"/>
              <a:cs typeface="Cambria"/>
              <a:sym typeface="Cambria"/>
            </a:endParaRPr>
          </a:p>
        </p:txBody>
      </p:sp>
      <p:sp>
        <p:nvSpPr>
          <p:cNvPr id="139" name="Google Shape;139;p16"/>
          <p:cNvSpPr/>
          <p:nvPr/>
        </p:nvSpPr>
        <p:spPr>
          <a:xfrm>
            <a:off x="2781000" y="9599280"/>
            <a:ext cx="1095120" cy="378"/>
          </a:xfrm>
          <a:custGeom>
            <a:rect b="b" l="l" r="r" t="t"/>
            <a:pathLst>
              <a:path extrusionOk="0" h="21600" w="21600">
                <a:moveTo>
                  <a:pt x="0" y="0"/>
                </a:moveTo>
                <a:lnTo>
                  <a:pt x="21600" y="21600"/>
                </a:lnTo>
              </a:path>
            </a:pathLst>
          </a:custGeom>
          <a:noFill/>
          <a:ln cap="flat" cmpd="sng" w="9525">
            <a:solidFill>
              <a:srgbClr val="595959"/>
            </a:solidFill>
            <a:prstDash val="solid"/>
            <a:round/>
            <a:headEnd len="sm" w="sm" type="none"/>
            <a:tailEnd len="sm" w="sm" type="none"/>
          </a:ln>
        </p:spPr>
      </p:sp>
      <p:sp>
        <p:nvSpPr>
          <p:cNvPr id="140" name="Google Shape;140;p16"/>
          <p:cNvSpPr/>
          <p:nvPr/>
        </p:nvSpPr>
        <p:spPr>
          <a:xfrm rot="5400000">
            <a:off x="7034775" y="9185690"/>
            <a:ext cx="500100" cy="435900"/>
          </a:xfrm>
          <a:prstGeom prst="triangle">
            <a:avLst>
              <a:gd fmla="val 50000" name="adj"/>
            </a:avLst>
          </a:prstGeom>
          <a:solidFill>
            <a:srgbClr val="BD55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4076280" y="7675080"/>
            <a:ext cx="504600" cy="29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3</a:t>
            </a:r>
            <a:endParaRPr b="0" sz="1400" strike="noStrike">
              <a:latin typeface="Cambria"/>
              <a:ea typeface="Cambria"/>
              <a:cs typeface="Cambria"/>
              <a:sym typeface="Cambria"/>
            </a:endParaRPr>
          </a:p>
        </p:txBody>
      </p:sp>
      <p:sp>
        <p:nvSpPr>
          <p:cNvPr id="142" name="Google Shape;142;p16"/>
          <p:cNvSpPr/>
          <p:nvPr/>
        </p:nvSpPr>
        <p:spPr>
          <a:xfrm>
            <a:off x="7066455" y="9282830"/>
            <a:ext cx="294900" cy="240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4</a:t>
            </a:r>
            <a:endParaRPr b="0" sz="1400" strike="noStrike">
              <a:latin typeface="Cambria"/>
              <a:ea typeface="Cambria"/>
              <a:cs typeface="Cambria"/>
              <a:sym typeface="Cambria"/>
            </a:endParaRPr>
          </a:p>
        </p:txBody>
      </p:sp>
      <p:sp>
        <p:nvSpPr>
          <p:cNvPr id="143" name="Google Shape;143;p16"/>
          <p:cNvSpPr/>
          <p:nvPr/>
        </p:nvSpPr>
        <p:spPr>
          <a:xfrm>
            <a:off x="4472995" y="5578890"/>
            <a:ext cx="3040800" cy="492000"/>
          </a:xfrm>
          <a:prstGeom prst="rect">
            <a:avLst/>
          </a:prstGeom>
          <a:solidFill>
            <a:srgbClr val="BD55A9"/>
          </a:solidFill>
          <a:ln>
            <a:noFill/>
          </a:ln>
        </p:spPr>
        <p:txBody>
          <a:bodyPr anchorCtr="0" anchor="ctr" bIns="9125" lIns="91425" spcFirstLastPara="1" rIns="91425" wrap="square" tIns="182875">
            <a:noAutofit/>
          </a:bodyPr>
          <a:lstStyle/>
          <a:p>
            <a:pPr indent="0" lvl="0" marL="114300" rtl="0" algn="l">
              <a:spcBef>
                <a:spcPts val="0"/>
              </a:spcBef>
              <a:spcAft>
                <a:spcPts val="0"/>
              </a:spcAft>
              <a:buClr>
                <a:schemeClr val="dk1"/>
              </a:buClr>
              <a:buFont typeface="Arial"/>
              <a:buNone/>
            </a:pPr>
            <a:r>
              <a:rPr b="1" lang="en-US" sz="1000">
                <a:solidFill>
                  <a:schemeClr val="lt1"/>
                </a:solidFill>
                <a:latin typeface="Montserrat"/>
                <a:ea typeface="Montserrat"/>
                <a:cs typeface="Montserrat"/>
                <a:sym typeface="Montserrat"/>
              </a:rPr>
              <a:t>¿Cuáles son las capacidades de su adversario?</a:t>
            </a:r>
            <a:endParaRPr sz="1000">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1" sz="10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7"/>
          <p:cNvSpPr/>
          <p:nvPr/>
        </p:nvSpPr>
        <p:spPr>
          <a:xfrm rot="-5400000">
            <a:off x="5140080" y="8330400"/>
            <a:ext cx="1326960" cy="375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000000"/>
                </a:solidFill>
                <a:latin typeface="Roboto Light"/>
                <a:ea typeface="Roboto Light"/>
                <a:cs typeface="Roboto Light"/>
                <a:sym typeface="Roboto Light"/>
              </a:rPr>
              <a:t>Poco</a:t>
            </a:r>
            <a:endParaRPr b="0" sz="1400" strike="noStrike">
              <a:latin typeface="Cambria"/>
              <a:ea typeface="Cambria"/>
              <a:cs typeface="Cambria"/>
              <a:sym typeface="Cambria"/>
            </a:endParaRPr>
          </a:p>
          <a:p>
            <a:pPr indent="0" lvl="0" marL="0" marR="0" rtl="0" algn="l">
              <a:lnSpc>
                <a:spcPct val="100000"/>
              </a:lnSpc>
              <a:spcBef>
                <a:spcPts val="0"/>
              </a:spcBef>
              <a:spcAft>
                <a:spcPts val="0"/>
              </a:spcAft>
              <a:buNone/>
            </a:pPr>
            <a:r>
              <a:rPr b="0" lang="en-US" sz="1400" strike="noStrike">
                <a:solidFill>
                  <a:srgbClr val="000000"/>
                </a:solidFill>
                <a:latin typeface="Roboto Light"/>
                <a:ea typeface="Roboto Light"/>
                <a:cs typeface="Roboto Light"/>
                <a:sym typeface="Roboto Light"/>
              </a:rPr>
              <a:t>Probable</a:t>
            </a:r>
            <a:endParaRPr b="0" sz="1400" strike="noStrike">
              <a:latin typeface="Cambria"/>
              <a:ea typeface="Cambria"/>
              <a:cs typeface="Cambria"/>
              <a:sym typeface="Cambria"/>
            </a:endParaRPr>
          </a:p>
        </p:txBody>
      </p:sp>
      <p:sp>
        <p:nvSpPr>
          <p:cNvPr id="149" name="Google Shape;149;p17"/>
          <p:cNvSpPr/>
          <p:nvPr/>
        </p:nvSpPr>
        <p:spPr>
          <a:xfrm rot="10800000">
            <a:off x="6116040" y="2285640"/>
            <a:ext cx="360" cy="5375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lg" w="lg" type="triangle"/>
          </a:ln>
        </p:spPr>
      </p:sp>
      <p:sp>
        <p:nvSpPr>
          <p:cNvPr id="150" name="Google Shape;150;p17"/>
          <p:cNvSpPr/>
          <p:nvPr/>
        </p:nvSpPr>
        <p:spPr>
          <a:xfrm rot="10800000">
            <a:off x="1696680" y="7661160"/>
            <a:ext cx="4443480" cy="61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lg" w="lg" type="triangle"/>
          </a:ln>
        </p:spPr>
      </p:sp>
      <p:sp>
        <p:nvSpPr>
          <p:cNvPr id="151" name="Google Shape;151;p17"/>
          <p:cNvSpPr/>
          <p:nvPr/>
        </p:nvSpPr>
        <p:spPr>
          <a:xfrm rot="-5400000">
            <a:off x="3228840" y="3737160"/>
            <a:ext cx="6810120" cy="10353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000000"/>
                </a:solidFill>
                <a:latin typeface="Roboto Light"/>
                <a:ea typeface="Roboto Light"/>
                <a:cs typeface="Roboto Light"/>
                <a:sym typeface="Roboto Light"/>
              </a:rPr>
              <a:t>Bajas Consecuencias                                         Altas consecuencias</a:t>
            </a:r>
            <a:endParaRPr b="0" sz="1400" strike="noStrike">
              <a:latin typeface="Cambria"/>
              <a:ea typeface="Cambria"/>
              <a:cs typeface="Cambria"/>
              <a:sym typeface="Cambria"/>
            </a:endParaRPr>
          </a:p>
        </p:txBody>
      </p:sp>
      <p:sp>
        <p:nvSpPr>
          <p:cNvPr id="152" name="Google Shape;152;p17"/>
          <p:cNvSpPr/>
          <p:nvPr/>
        </p:nvSpPr>
        <p:spPr>
          <a:xfrm rot="-5400000">
            <a:off x="1330200" y="8330400"/>
            <a:ext cx="1326960" cy="375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US" sz="1400" strike="noStrike">
                <a:solidFill>
                  <a:srgbClr val="000000"/>
                </a:solidFill>
                <a:latin typeface="Roboto Light"/>
                <a:ea typeface="Roboto Light"/>
                <a:cs typeface="Roboto Light"/>
                <a:sym typeface="Roboto Light"/>
              </a:rPr>
              <a:t>Muy </a:t>
            </a:r>
            <a:endParaRPr b="0" sz="1400" strike="noStrike">
              <a:latin typeface="Cambria"/>
              <a:ea typeface="Cambria"/>
              <a:cs typeface="Cambria"/>
              <a:sym typeface="Cambria"/>
            </a:endParaRPr>
          </a:p>
          <a:p>
            <a:pPr indent="0" lvl="0" marL="0" marR="0" rtl="0" algn="l">
              <a:lnSpc>
                <a:spcPct val="100000"/>
              </a:lnSpc>
              <a:spcBef>
                <a:spcPts val="0"/>
              </a:spcBef>
              <a:spcAft>
                <a:spcPts val="0"/>
              </a:spcAft>
              <a:buNone/>
            </a:pPr>
            <a:r>
              <a:rPr b="0" lang="en-US" sz="1400" strike="noStrike">
                <a:solidFill>
                  <a:srgbClr val="000000"/>
                </a:solidFill>
                <a:latin typeface="Roboto Light"/>
                <a:ea typeface="Roboto Light"/>
                <a:cs typeface="Roboto Light"/>
                <a:sym typeface="Roboto Light"/>
              </a:rPr>
              <a:t>Probable</a:t>
            </a:r>
            <a:endParaRPr b="0" sz="1400" strike="noStrike">
              <a:latin typeface="Cambria"/>
              <a:ea typeface="Cambria"/>
              <a:cs typeface="Cambria"/>
              <a:sym typeface="Cambria"/>
            </a:endParaRPr>
          </a:p>
        </p:txBody>
      </p:sp>
      <p:sp>
        <p:nvSpPr>
          <p:cNvPr id="153" name="Google Shape;153;p17"/>
          <p:cNvSpPr/>
          <p:nvPr/>
        </p:nvSpPr>
        <p:spPr>
          <a:xfrm rot="-5400000">
            <a:off x="244380" y="8592300"/>
            <a:ext cx="1728000" cy="3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3000" u="sng" strike="noStrike">
                <a:solidFill>
                  <a:srgbClr val="000000"/>
                </a:solidFill>
                <a:latin typeface="Roboto"/>
                <a:ea typeface="Roboto"/>
                <a:cs typeface="Roboto"/>
                <a:sym typeface="Roboto"/>
              </a:rPr>
              <a:t>Riesgo</a:t>
            </a:r>
            <a:endParaRPr b="0" sz="3000" strike="noStrike">
              <a:latin typeface="Cambria"/>
              <a:ea typeface="Cambria"/>
              <a:cs typeface="Cambria"/>
              <a:sym typeface="Cambria"/>
            </a:endParaRPr>
          </a:p>
        </p:txBody>
      </p:sp>
      <p:sp>
        <p:nvSpPr>
          <p:cNvPr id="154" name="Google Shape;154;p17"/>
          <p:cNvSpPr/>
          <p:nvPr/>
        </p:nvSpPr>
        <p:spPr>
          <a:xfrm rot="-5400000">
            <a:off x="-1792075" y="3685096"/>
            <a:ext cx="5884500" cy="43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US" sz="1400" strike="noStrike">
                <a:solidFill>
                  <a:srgbClr val="BD55A9"/>
                </a:solidFill>
                <a:latin typeface="Montserrat"/>
                <a:ea typeface="Montserrat"/>
                <a:cs typeface="Montserrat"/>
                <a:sym typeface="Montserrat"/>
              </a:rPr>
              <a:t>¿Cuán factibles son las amenazas?  Eso dependerá de la capacidad de su adversario.</a:t>
            </a:r>
            <a:endParaRPr b="1" sz="1400" strike="noStrike">
              <a:solidFill>
                <a:srgbClr val="BD55A9"/>
              </a:solidFill>
              <a:latin typeface="Cambria"/>
              <a:ea typeface="Cambria"/>
              <a:cs typeface="Cambria"/>
              <a:sym typeface="Cambria"/>
            </a:endParaRPr>
          </a:p>
        </p:txBody>
      </p:sp>
      <p:sp>
        <p:nvSpPr>
          <p:cNvPr id="155" name="Google Shape;155;p17"/>
          <p:cNvSpPr/>
          <p:nvPr/>
        </p:nvSpPr>
        <p:spPr>
          <a:xfrm rot="-5400000">
            <a:off x="5772960" y="1236960"/>
            <a:ext cx="2334960" cy="375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3000" u="sng" strike="noStrike">
                <a:solidFill>
                  <a:srgbClr val="000000"/>
                </a:solidFill>
                <a:latin typeface="Roboto"/>
                <a:ea typeface="Roboto"/>
                <a:cs typeface="Roboto"/>
                <a:sym typeface="Roboto"/>
              </a:rPr>
              <a:t>Amenaza</a:t>
            </a:r>
            <a:endParaRPr b="0" sz="3000" strike="noStrike">
              <a:latin typeface="Cambria"/>
              <a:ea typeface="Cambria"/>
              <a:cs typeface="Cambria"/>
              <a:sym typeface="Cambria"/>
            </a:endParaRPr>
          </a:p>
        </p:txBody>
      </p:sp>
      <p:sp>
        <p:nvSpPr>
          <p:cNvPr id="156" name="Google Shape;156;p17"/>
          <p:cNvSpPr/>
          <p:nvPr/>
        </p:nvSpPr>
        <p:spPr>
          <a:xfrm rot="-5400000">
            <a:off x="897928" y="7132155"/>
            <a:ext cx="504600" cy="294600"/>
          </a:xfrm>
          <a:prstGeom prst="rect">
            <a:avLst/>
          </a:prstGeom>
          <a:solidFill>
            <a:srgbClr val="BD5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lang="en-US" sz="1400" strike="noStrike">
                <a:solidFill>
                  <a:srgbClr val="FFFFFF"/>
                </a:solidFill>
                <a:latin typeface="Montserrat Black"/>
                <a:ea typeface="Montserrat Black"/>
                <a:cs typeface="Montserrat Black"/>
                <a:sym typeface="Montserrat Black"/>
              </a:rPr>
              <a:t>4</a:t>
            </a:r>
            <a:endParaRPr b="0" sz="1400" strike="noStrike">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